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8" r:id="rId15"/>
    <p:sldId id="269" r:id="rId16"/>
    <p:sldId id="270" r:id="rId17"/>
    <p:sldId id="271" r:id="rId18"/>
    <p:sldId id="272" r:id="rId19"/>
    <p:sldId id="273" r:id="rId20"/>
    <p:sldId id="274" r:id="rId21"/>
    <p:sldId id="275" r:id="rId22"/>
    <p:sldId id="277" r:id="rId23"/>
    <p:sldId id="278" r:id="rId24"/>
    <p:sldId id="279" r:id="rId25"/>
    <p:sldId id="276" r:id="rId26"/>
    <p:sldId id="280" r:id="rId27"/>
    <p:sldId id="281" r:id="rId28"/>
    <p:sldId id="282" r:id="rId29"/>
    <p:sldId id="283" r:id="rId30"/>
    <p:sldId id="284" r:id="rId31"/>
    <p:sldId id="285" r:id="rId32"/>
    <p:sldId id="286" r:id="rId33"/>
    <p:sldId id="289" r:id="rId34"/>
    <p:sldId id="287" r:id="rId35"/>
    <p:sldId id="288"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267" r:id="rId5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60" autoAdjust="0"/>
    <p:restoredTop sz="94660"/>
  </p:normalViewPr>
  <p:slideViewPr>
    <p:cSldViewPr snapToGrid="0">
      <p:cViewPr varScale="1">
        <p:scale>
          <a:sx n="115" d="100"/>
          <a:sy n="115" d="100"/>
        </p:scale>
        <p:origin x="61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8" Type="http://schemas.openxmlformats.org/officeDocument/2006/relationships/tableStyles" Target="tableStyles.xml"/><Relationship Id="rId57" Type="http://schemas.openxmlformats.org/officeDocument/2006/relationships/viewProps" Target="viewProps.xml"/><Relationship Id="rId56" Type="http://schemas.openxmlformats.org/officeDocument/2006/relationships/presProps" Target="presProps.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25A8C7-CC1A-4A08-9B4B-31F43B054C7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E1B693-632D-4080-9CF6-EA28B66DC80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854199"/>
            <a:ext cx="9144000" cy="1655763"/>
          </a:xfrm>
        </p:spPr>
        <p:txBody>
          <a:bodyPr anchor="b">
            <a:normAutofit/>
          </a:bodyPr>
          <a:lstStyle>
            <a:lvl1pPr algn="ctr">
              <a:defRPr sz="7200" b="0"/>
            </a:lvl1pPr>
          </a:lstStyle>
          <a:p>
            <a:r>
              <a:rPr lang="zh-CN" altLang="en-US" dirty="0"/>
              <a:t>单击此处编辑标题</a:t>
            </a:r>
            <a:endParaRPr lang="zh-CN" altLang="en-US" dirty="0"/>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DD7636-5BE1-44BC-BB5F-15739D9E18E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7C0E1D-24C4-406F-9615-DBDA8D2D1F93}" type="slidenum">
              <a:rPr lang="zh-CN" altLang="en-US" smtClean="0"/>
            </a:fld>
            <a:endParaRPr lang="zh-CN" altLang="en-US"/>
          </a:p>
        </p:txBody>
      </p:sp>
      <p:sp>
        <p:nvSpPr>
          <p:cNvPr id="5" name="标题 4"/>
          <p:cNvSpPr>
            <a:spLocks noGrp="1"/>
          </p:cNvSpPr>
          <p:nvPr>
            <p:ph type="title" hasCustomPrompt="1"/>
          </p:nvPr>
        </p:nvSpPr>
        <p:spPr>
          <a:xfrm>
            <a:off x="838200" y="2187443"/>
            <a:ext cx="10515600" cy="2483115"/>
          </a:xfrm>
        </p:spPr>
        <p:txBody>
          <a:bodyPr>
            <a:normAutofit/>
          </a:bodyPr>
          <a:lstStyle>
            <a:lvl1pPr algn="ctr">
              <a:defRPr sz="6000" b="0"/>
            </a:lvl1pPr>
          </a:lstStyle>
          <a:p>
            <a:r>
              <a:rPr lang="zh-CN" altLang="en-US" dirty="0"/>
              <a:t>单击此处编辑标题</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6172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chor="ctr" anchorCtr="0"/>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238500" y="2159000"/>
            <a:ext cx="5715000" cy="1382450"/>
          </a:xfrm>
        </p:spPr>
        <p:txBody>
          <a:bodyPr anchor="b" anchorCtr="0">
            <a:normAutofit/>
          </a:bodyPr>
          <a:lstStyle>
            <a:lvl1pPr algn="ctr">
              <a:defRPr sz="8000" b="0">
                <a:solidFill>
                  <a:schemeClr val="tx1"/>
                </a:solidFill>
              </a:defRPr>
            </a:lvl1pPr>
          </a:lstStyle>
          <a:p>
            <a:r>
              <a:rPr lang="zh-CN" altLang="en-US" dirty="0"/>
              <a:t>编辑标题</a:t>
            </a:r>
            <a:endParaRPr lang="zh-CN" altLang="en-US" dirty="0"/>
          </a:p>
        </p:txBody>
      </p:sp>
      <p:sp>
        <p:nvSpPr>
          <p:cNvPr id="3" name="日期占位符 2"/>
          <p:cNvSpPr>
            <a:spLocks noGrp="1"/>
          </p:cNvSpPr>
          <p:nvPr>
            <p:ph type="dt" sz="half" idx="10"/>
          </p:nvPr>
        </p:nvSpPr>
        <p:spPr/>
        <p:txBody>
          <a:bodyPr/>
          <a:lstStyle/>
          <a:p>
            <a:fld id="{20DD7636-5BE1-44BC-BB5F-15739D9E18E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87C0E1D-24C4-406F-9615-DBDA8D2D1F93}" type="slidenum">
              <a:rPr lang="zh-CN" altLang="en-US" smtClean="0"/>
            </a:fld>
            <a:endParaRPr lang="zh-CN" altLang="en-US"/>
          </a:p>
        </p:txBody>
      </p:sp>
      <p:sp>
        <p:nvSpPr>
          <p:cNvPr id="37" name="内容占位符 36"/>
          <p:cNvSpPr>
            <a:spLocks noGrp="1"/>
          </p:cNvSpPr>
          <p:nvPr>
            <p:ph sz="quarter" idx="13" hasCustomPrompt="1"/>
          </p:nvPr>
        </p:nvSpPr>
        <p:spPr>
          <a:xfrm>
            <a:off x="3238500" y="3733201"/>
            <a:ext cx="5715000" cy="1185937"/>
          </a:xfrm>
        </p:spPr>
        <p:txBody>
          <a:bodyPr>
            <a:normAutofit/>
          </a:bodyPr>
          <a:lstStyle>
            <a:lvl1pPr marL="0" indent="0" algn="ctr">
              <a:buNone/>
              <a:defRPr sz="3200">
                <a:solidFill>
                  <a:schemeClr val="tx1"/>
                </a:solidFill>
              </a:defRPr>
            </a:lvl1pPr>
          </a:lstStyle>
          <a:p>
            <a:pPr lvl="0"/>
            <a:r>
              <a:rPr lang="zh-CN" altLang="en-US" dirty="0"/>
              <a:t>编辑文本</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713673"/>
            <a:ext cx="4681654" cy="1428161"/>
          </a:xfrm>
        </p:spPr>
        <p:txBody>
          <a:bodyPr anchor="t" anchorCtr="0">
            <a:normAutofit/>
          </a:bodyPr>
          <a:lstStyle>
            <a:lvl1pPr>
              <a:defRPr sz="3600"/>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642517" y="713673"/>
            <a:ext cx="571188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8200" y="2313873"/>
            <a:ext cx="4681654"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8" y="365125"/>
            <a:ext cx="908901" cy="5811838"/>
          </a:xfrm>
        </p:spPr>
        <p:txBody>
          <a:bodyPr vert="eaVert">
            <a:normAutofit/>
          </a:bodyPr>
          <a:lstStyle>
            <a:lvl1pPr>
              <a:defRPr sz="4400"/>
            </a:lvl1pPr>
          </a:lstStyle>
          <a:p>
            <a:r>
              <a:rPr lang="zh-CN" altLang="en-US" dirty="0"/>
              <a:t>单击此处编辑标题</a:t>
            </a:r>
            <a:endParaRPr lang="zh-CN" altLang="en-US" dirty="0"/>
          </a:p>
        </p:txBody>
      </p:sp>
      <p:sp>
        <p:nvSpPr>
          <p:cNvPr id="3" name="竖排文字占位符 2"/>
          <p:cNvSpPr>
            <a:spLocks noGrp="1"/>
          </p:cNvSpPr>
          <p:nvPr>
            <p:ph type="body" orient="vert" idx="1"/>
          </p:nvPr>
        </p:nvSpPr>
        <p:spPr>
          <a:xfrm>
            <a:off x="838199" y="365125"/>
            <a:ext cx="9446443"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tags" Target="../tags/tag3.xml"/><Relationship Id="rId12" Type="http://schemas.openxmlformats.org/officeDocument/2006/relationships/tags" Target="../tags/tag2.xml"/><Relationship Id="rId11" Type="http://schemas.openxmlformats.org/officeDocument/2006/relationships/tags" Target="../tags/tag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1"/>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8" name="文本占位符 2"/>
          <p:cNvSpPr>
            <a:spLocks noGrp="1"/>
          </p:cNvSpPr>
          <p:nvPr>
            <p:ph type="body" idx="1"/>
            <p:custDataLst>
              <p:tags r:id="rId12"/>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fld>
            <a:endParaRPr lang="zh-CN" altLang="en-US" dirty="0"/>
          </a:p>
        </p:txBody>
      </p:sp>
      <p:sp>
        <p:nvSpPr>
          <p:cNvPr id="10"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fld>
            <a:endParaRPr lang="zh-CN" altLang="en-US"/>
          </a:p>
        </p:txBody>
      </p:sp>
      <p:sp>
        <p:nvSpPr>
          <p:cNvPr id="2" name="KSO_TEMPLATE" hidden="1"/>
          <p:cNvSpPr/>
          <p:nvPr userDrawn="1">
            <p:custDataLst>
              <p:tags r:id="rId1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1.xml"/><Relationship Id="rId6" Type="http://schemas.openxmlformats.org/officeDocument/2006/relationships/tags" Target="../tags/tag13.xml"/><Relationship Id="rId5" Type="http://schemas.openxmlformats.org/officeDocument/2006/relationships/slide" Target="slide2.xml"/><Relationship Id="rId4" Type="http://schemas.openxmlformats.org/officeDocument/2006/relationships/slide" Target="slide13.xml"/><Relationship Id="rId3" Type="http://schemas.openxmlformats.org/officeDocument/2006/relationships/slide" Target="slide12.xml"/><Relationship Id="rId2" Type="http://schemas.openxmlformats.org/officeDocument/2006/relationships/slide" Target="slide11.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tags" Target="../tags/tag14.xml"/><Relationship Id="rId2" Type="http://schemas.openxmlformats.org/officeDocument/2006/relationships/slide" Target="slide10.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xml"/><Relationship Id="rId3" Type="http://schemas.openxmlformats.org/officeDocument/2006/relationships/tags" Target="../tags/tag15.xml"/><Relationship Id="rId2" Type="http://schemas.openxmlformats.org/officeDocument/2006/relationships/slide" Target="slide10.xml"/><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xml"/><Relationship Id="rId4" Type="http://schemas.openxmlformats.org/officeDocument/2006/relationships/tags" Target="../tags/tag16.xml"/><Relationship Id="rId3" Type="http://schemas.openxmlformats.org/officeDocument/2006/relationships/slide" Target="slide10.xml"/><Relationship Id="rId2" Type="http://schemas.openxmlformats.org/officeDocument/2006/relationships/image" Target="../media/image7.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slideLayout" Target="../slideLayouts/slideLayout1.xml"/><Relationship Id="rId7" Type="http://schemas.openxmlformats.org/officeDocument/2006/relationships/tags" Target="../tags/tag17.xml"/><Relationship Id="rId6" Type="http://schemas.openxmlformats.org/officeDocument/2006/relationships/slide" Target="slide2.xml"/><Relationship Id="rId5" Type="http://schemas.openxmlformats.org/officeDocument/2006/relationships/slide" Target="slide18.xml"/><Relationship Id="rId4" Type="http://schemas.openxmlformats.org/officeDocument/2006/relationships/slide" Target="slide17.xml"/><Relationship Id="rId3" Type="http://schemas.openxmlformats.org/officeDocument/2006/relationships/slide" Target="slide16.xml"/><Relationship Id="rId2" Type="http://schemas.openxmlformats.org/officeDocument/2006/relationships/slide" Target="slide15.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xml"/><Relationship Id="rId3" Type="http://schemas.openxmlformats.org/officeDocument/2006/relationships/tags" Target="../tags/tag18.xml"/><Relationship Id="rId2" Type="http://schemas.openxmlformats.org/officeDocument/2006/relationships/slide" Target="slide14.xml"/><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1.xml"/><Relationship Id="rId4" Type="http://schemas.openxmlformats.org/officeDocument/2006/relationships/tags" Target="../tags/tag19.xml"/><Relationship Id="rId3" Type="http://schemas.openxmlformats.org/officeDocument/2006/relationships/slide" Target="slide14.xml"/><Relationship Id="rId2" Type="http://schemas.openxmlformats.org/officeDocument/2006/relationships/image" Target="../media/image8.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xml"/><Relationship Id="rId3" Type="http://schemas.openxmlformats.org/officeDocument/2006/relationships/tags" Target="../tags/tag20.xml"/><Relationship Id="rId2" Type="http://schemas.openxmlformats.org/officeDocument/2006/relationships/slide" Target="slide14.xml"/><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xml"/><Relationship Id="rId3" Type="http://schemas.openxmlformats.org/officeDocument/2006/relationships/tags" Target="../tags/tag21.xml"/><Relationship Id="rId2" Type="http://schemas.openxmlformats.org/officeDocument/2006/relationships/slide" Target="slide14.xml"/><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1.xml"/><Relationship Id="rId5" Type="http://schemas.openxmlformats.org/officeDocument/2006/relationships/tags" Target="../tags/tag22.xml"/><Relationship Id="rId4" Type="http://schemas.openxmlformats.org/officeDocument/2006/relationships/slide" Target="slide2.xml"/><Relationship Id="rId3" Type="http://schemas.openxmlformats.org/officeDocument/2006/relationships/slide" Target="slide22.xml"/><Relationship Id="rId2" Type="http://schemas.openxmlformats.org/officeDocument/2006/relationships/slide" Target="slide20.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slide" Target="slide37.xml"/><Relationship Id="rId8" Type="http://schemas.openxmlformats.org/officeDocument/2006/relationships/slide" Target="slide27.xml"/><Relationship Id="rId7" Type="http://schemas.openxmlformats.org/officeDocument/2006/relationships/slide" Target="slide23.xml"/><Relationship Id="rId6" Type="http://schemas.openxmlformats.org/officeDocument/2006/relationships/slide" Target="slide19.xml"/><Relationship Id="rId5" Type="http://schemas.openxmlformats.org/officeDocument/2006/relationships/slide" Target="slide14.xml"/><Relationship Id="rId4" Type="http://schemas.openxmlformats.org/officeDocument/2006/relationships/slide" Target="slide10.xml"/><Relationship Id="rId3" Type="http://schemas.openxmlformats.org/officeDocument/2006/relationships/slide" Target="slide4.xml"/><Relationship Id="rId2" Type="http://schemas.openxmlformats.org/officeDocument/2006/relationships/slide" Target="slide3.xml"/><Relationship Id="rId13" Type="http://schemas.openxmlformats.org/officeDocument/2006/relationships/notesSlide" Target="../notesSlides/notesSlide2.xml"/><Relationship Id="rId12" Type="http://schemas.openxmlformats.org/officeDocument/2006/relationships/slideLayout" Target="../slideLayouts/slideLayout1.xml"/><Relationship Id="rId11" Type="http://schemas.openxmlformats.org/officeDocument/2006/relationships/tags" Target="../tags/tag5.xml"/><Relationship Id="rId10"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tags" Target="../tags/tag23.xml"/><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slideLayout" Target="../slideLayouts/slideLayout1.xml"/><Relationship Id="rId6" Type="http://schemas.openxmlformats.org/officeDocument/2006/relationships/tags" Target="../tags/tag24.xml"/><Relationship Id="rId5" Type="http://schemas.openxmlformats.org/officeDocument/2006/relationships/slide" Target="slide19.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xml"/><Relationship Id="rId3" Type="http://schemas.openxmlformats.org/officeDocument/2006/relationships/tags" Target="../tags/tag25.xml"/><Relationship Id="rId2" Type="http://schemas.openxmlformats.org/officeDocument/2006/relationships/slide" Target="slide19.xml"/><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3.xml"/><Relationship Id="rId7" Type="http://schemas.openxmlformats.org/officeDocument/2006/relationships/slideLayout" Target="../slideLayouts/slideLayout1.xml"/><Relationship Id="rId6" Type="http://schemas.openxmlformats.org/officeDocument/2006/relationships/tags" Target="../tags/tag26.xml"/><Relationship Id="rId5" Type="http://schemas.openxmlformats.org/officeDocument/2006/relationships/slide" Target="slide2.xml"/><Relationship Id="rId4" Type="http://schemas.openxmlformats.org/officeDocument/2006/relationships/slide" Target="slide26.xml"/><Relationship Id="rId3" Type="http://schemas.openxmlformats.org/officeDocument/2006/relationships/slide" Target="slide25.xml"/><Relationship Id="rId2" Type="http://schemas.openxmlformats.org/officeDocument/2006/relationships/slide" Target="slide24.xml"/><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1.xml"/><Relationship Id="rId4" Type="http://schemas.openxmlformats.org/officeDocument/2006/relationships/tags" Target="../tags/tag27.xml"/><Relationship Id="rId3" Type="http://schemas.openxmlformats.org/officeDocument/2006/relationships/slide" Target="slide23.xml"/><Relationship Id="rId2" Type="http://schemas.openxmlformats.org/officeDocument/2006/relationships/slide" Target="slide14.xml"/><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1.xml"/><Relationship Id="rId4" Type="http://schemas.openxmlformats.org/officeDocument/2006/relationships/tags" Target="../tags/tag28.xml"/><Relationship Id="rId3" Type="http://schemas.openxmlformats.org/officeDocument/2006/relationships/slide" Target="slide23.xml"/><Relationship Id="rId2" Type="http://schemas.openxmlformats.org/officeDocument/2006/relationships/slide" Target="slide14.xml"/><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1.xml"/><Relationship Id="rId4" Type="http://schemas.openxmlformats.org/officeDocument/2006/relationships/tags" Target="../tags/tag29.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9" Type="http://schemas.openxmlformats.org/officeDocument/2006/relationships/tags" Target="../tags/tag30.xml"/><Relationship Id="rId8" Type="http://schemas.openxmlformats.org/officeDocument/2006/relationships/slide" Target="slide2.xml"/><Relationship Id="rId7" Type="http://schemas.openxmlformats.org/officeDocument/2006/relationships/slide" Target="slide36.xml"/><Relationship Id="rId6" Type="http://schemas.openxmlformats.org/officeDocument/2006/relationships/slide" Target="slide35.xml"/><Relationship Id="rId5" Type="http://schemas.openxmlformats.org/officeDocument/2006/relationships/slide" Target="slide34.xml"/><Relationship Id="rId4" Type="http://schemas.openxmlformats.org/officeDocument/2006/relationships/slide" Target="slide30.xml"/><Relationship Id="rId3" Type="http://schemas.openxmlformats.org/officeDocument/2006/relationships/slide" Target="slide29.xml"/><Relationship Id="rId2" Type="http://schemas.openxmlformats.org/officeDocument/2006/relationships/slide" Target="slide28.xml"/><Relationship Id="rId11" Type="http://schemas.openxmlformats.org/officeDocument/2006/relationships/notesSlide" Target="../notesSlides/notesSlide27.xml"/><Relationship Id="rId10" Type="http://schemas.openxmlformats.org/officeDocument/2006/relationships/slideLayout" Target="../slideLayouts/slideLayout1.xml"/><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7" Type="http://schemas.openxmlformats.org/officeDocument/2006/relationships/notesSlide" Target="../notesSlides/notesSlide28.xml"/><Relationship Id="rId6" Type="http://schemas.openxmlformats.org/officeDocument/2006/relationships/slideLayout" Target="../slideLayouts/slideLayout1.xml"/><Relationship Id="rId5" Type="http://schemas.openxmlformats.org/officeDocument/2006/relationships/tags" Target="../tags/tag31.xml"/><Relationship Id="rId4" Type="http://schemas.openxmlformats.org/officeDocument/2006/relationships/slide" Target="slide27.xml"/><Relationship Id="rId3" Type="http://schemas.openxmlformats.org/officeDocument/2006/relationships/slide" Target="slide14.xml"/><Relationship Id="rId2" Type="http://schemas.openxmlformats.org/officeDocument/2006/relationships/image" Target="../media/image14.png"/><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7" Type="http://schemas.openxmlformats.org/officeDocument/2006/relationships/notesSlide" Target="../notesSlides/notesSlide29.xml"/><Relationship Id="rId6" Type="http://schemas.openxmlformats.org/officeDocument/2006/relationships/slideLayout" Target="../slideLayouts/slideLayout1.xml"/><Relationship Id="rId5" Type="http://schemas.openxmlformats.org/officeDocument/2006/relationships/tags" Target="../tags/tag32.xml"/><Relationship Id="rId4" Type="http://schemas.openxmlformats.org/officeDocument/2006/relationships/slide" Target="slide27.xml"/><Relationship Id="rId3" Type="http://schemas.openxmlformats.org/officeDocument/2006/relationships/slide" Target="slide14.xml"/><Relationship Id="rId2" Type="http://schemas.openxmlformats.org/officeDocument/2006/relationships/image" Target="../media/image15.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tags" Target="../tags/tag6.xml"/><Relationship Id="rId2" Type="http://schemas.openxmlformats.org/officeDocument/2006/relationships/slide" Target="slide2.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1.xml"/><Relationship Id="rId3" Type="http://schemas.openxmlformats.org/officeDocument/2006/relationships/tags" Target="../tags/tag33.xml"/><Relationship Id="rId2" Type="http://schemas.openxmlformats.org/officeDocument/2006/relationships/image" Target="../media/image16.png"/><Relationship Id="rId1" Type="http://schemas.openxmlformats.org/officeDocument/2006/relationships/image" Target="../media/image1.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xml"/><Relationship Id="rId2" Type="http://schemas.openxmlformats.org/officeDocument/2006/relationships/tags" Target="../tags/tag34.xml"/><Relationship Id="rId1" Type="http://schemas.openxmlformats.org/officeDocument/2006/relationships/image" Target="../media/image1.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1.xml"/><Relationship Id="rId2" Type="http://schemas.openxmlformats.org/officeDocument/2006/relationships/tags" Target="../tags/tag35.xml"/><Relationship Id="rId1" Type="http://schemas.openxmlformats.org/officeDocument/2006/relationships/image" Target="../media/image1.png"/></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slideLayout" Target="../slideLayouts/slideLayout1.xml"/><Relationship Id="rId4" Type="http://schemas.openxmlformats.org/officeDocument/2006/relationships/tags" Target="../tags/tag36.xml"/><Relationship Id="rId3" Type="http://schemas.openxmlformats.org/officeDocument/2006/relationships/slide" Target="slide27.xml"/><Relationship Id="rId2" Type="http://schemas.openxmlformats.org/officeDocument/2006/relationships/slide" Target="slide14.xml"/><Relationship Id="rId1" Type="http://schemas.openxmlformats.org/officeDocument/2006/relationships/image" Target="../media/image1.png"/></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34.xml"/><Relationship Id="rId5" Type="http://schemas.openxmlformats.org/officeDocument/2006/relationships/slideLayout" Target="../slideLayouts/slideLayout1.xml"/><Relationship Id="rId4" Type="http://schemas.openxmlformats.org/officeDocument/2006/relationships/tags" Target="../tags/tag37.xml"/><Relationship Id="rId3" Type="http://schemas.openxmlformats.org/officeDocument/2006/relationships/slide" Target="slide27.xml"/><Relationship Id="rId2" Type="http://schemas.openxmlformats.org/officeDocument/2006/relationships/slide" Target="slide14.xml"/><Relationship Id="rId1" Type="http://schemas.openxmlformats.org/officeDocument/2006/relationships/image" Target="../media/image1.png"/></Relationships>
</file>

<file path=ppt/slides/_rels/slide35.xml.rels><?xml version="1.0" encoding="UTF-8" standalone="yes"?>
<Relationships xmlns="http://schemas.openxmlformats.org/package/2006/relationships"><Relationship Id="rId6" Type="http://schemas.openxmlformats.org/officeDocument/2006/relationships/notesSlide" Target="../notesSlides/notesSlide35.xml"/><Relationship Id="rId5" Type="http://schemas.openxmlformats.org/officeDocument/2006/relationships/slideLayout" Target="../slideLayouts/slideLayout1.xml"/><Relationship Id="rId4" Type="http://schemas.openxmlformats.org/officeDocument/2006/relationships/tags" Target="../tags/tag38.xml"/><Relationship Id="rId3" Type="http://schemas.openxmlformats.org/officeDocument/2006/relationships/slide" Target="slide27.xml"/><Relationship Id="rId2" Type="http://schemas.openxmlformats.org/officeDocument/2006/relationships/slide" Target="slide14.xml"/><Relationship Id="rId1" Type="http://schemas.openxmlformats.org/officeDocument/2006/relationships/image" Target="../media/image1.png"/></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36.xml"/><Relationship Id="rId5" Type="http://schemas.openxmlformats.org/officeDocument/2006/relationships/slideLayout" Target="../slideLayouts/slideLayout1.xml"/><Relationship Id="rId4" Type="http://schemas.openxmlformats.org/officeDocument/2006/relationships/tags" Target="../tags/tag39.xml"/><Relationship Id="rId3" Type="http://schemas.openxmlformats.org/officeDocument/2006/relationships/slide" Target="slide27.xml"/><Relationship Id="rId2" Type="http://schemas.openxmlformats.org/officeDocument/2006/relationships/slide" Target="slide14.xml"/><Relationship Id="rId1" Type="http://schemas.openxmlformats.org/officeDocument/2006/relationships/image" Target="../media/image1.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1.xml"/><Relationship Id="rId2" Type="http://schemas.openxmlformats.org/officeDocument/2006/relationships/tags" Target="../tags/tag40.xml"/><Relationship Id="rId1" Type="http://schemas.openxmlformats.org/officeDocument/2006/relationships/image" Target="../media/image1.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1.xml"/><Relationship Id="rId2" Type="http://schemas.openxmlformats.org/officeDocument/2006/relationships/tags" Target="../tags/tag41.xml"/><Relationship Id="rId1" Type="http://schemas.openxmlformats.org/officeDocument/2006/relationships/image" Target="../media/image1.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1.xml"/><Relationship Id="rId2" Type="http://schemas.openxmlformats.org/officeDocument/2006/relationships/tags" Target="../tags/tag42.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1.xml"/><Relationship Id="rId5" Type="http://schemas.openxmlformats.org/officeDocument/2006/relationships/tags" Target="../tags/tag7.xml"/><Relationship Id="rId4" Type="http://schemas.openxmlformats.org/officeDocument/2006/relationships/slide" Target="slide2.xml"/><Relationship Id="rId3" Type="http://schemas.openxmlformats.org/officeDocument/2006/relationships/slide" Target="slide6.xml"/><Relationship Id="rId2" Type="http://schemas.openxmlformats.org/officeDocument/2006/relationships/slide" Target="slide5.xml"/><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1.xml"/><Relationship Id="rId2" Type="http://schemas.openxmlformats.org/officeDocument/2006/relationships/tags" Target="../tags/tag43.xml"/><Relationship Id="rId1" Type="http://schemas.openxmlformats.org/officeDocument/2006/relationships/image" Target="../media/image1.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1.xml"/><Relationship Id="rId2" Type="http://schemas.openxmlformats.org/officeDocument/2006/relationships/tags" Target="../tags/tag44.xml"/><Relationship Id="rId1" Type="http://schemas.openxmlformats.org/officeDocument/2006/relationships/image" Target="../media/image1.pn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1.xml"/><Relationship Id="rId2" Type="http://schemas.openxmlformats.org/officeDocument/2006/relationships/tags" Target="../tags/tag45.xml"/><Relationship Id="rId1" Type="http://schemas.openxmlformats.org/officeDocument/2006/relationships/image" Target="../media/image1.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1.xml"/><Relationship Id="rId2" Type="http://schemas.openxmlformats.org/officeDocument/2006/relationships/tags" Target="../tags/tag46.xml"/><Relationship Id="rId1" Type="http://schemas.openxmlformats.org/officeDocument/2006/relationships/image" Target="../media/image1.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1.xml"/><Relationship Id="rId2" Type="http://schemas.openxmlformats.org/officeDocument/2006/relationships/tags" Target="../tags/tag47.xml"/><Relationship Id="rId1" Type="http://schemas.openxmlformats.org/officeDocument/2006/relationships/image" Target="../media/image1.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1.xml"/><Relationship Id="rId2" Type="http://schemas.openxmlformats.org/officeDocument/2006/relationships/tags" Target="../tags/tag48.xml"/><Relationship Id="rId1" Type="http://schemas.openxmlformats.org/officeDocument/2006/relationships/image" Target="../media/image1.pn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1.xml"/><Relationship Id="rId2" Type="http://schemas.openxmlformats.org/officeDocument/2006/relationships/tags" Target="../tags/tag49.xml"/><Relationship Id="rId1" Type="http://schemas.openxmlformats.org/officeDocument/2006/relationships/image" Target="../media/image1.pn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1.xml"/><Relationship Id="rId2" Type="http://schemas.openxmlformats.org/officeDocument/2006/relationships/tags" Target="../tags/tag50.xml"/><Relationship Id="rId1" Type="http://schemas.openxmlformats.org/officeDocument/2006/relationships/image" Target="../media/image1.pn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1.xml"/><Relationship Id="rId2" Type="http://schemas.openxmlformats.org/officeDocument/2006/relationships/tags" Target="../tags/tag51.xml"/><Relationship Id="rId1" Type="http://schemas.openxmlformats.org/officeDocument/2006/relationships/image" Target="../media/image1.pn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1.xml"/><Relationship Id="rId2" Type="http://schemas.openxmlformats.org/officeDocument/2006/relationships/tags" Target="../tags/tag52.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xml"/><Relationship Id="rId3" Type="http://schemas.openxmlformats.org/officeDocument/2006/relationships/tags" Target="../tags/tag8.xml"/><Relationship Id="rId2" Type="http://schemas.openxmlformats.org/officeDocument/2006/relationships/slide" Target="slide4.xml"/><Relationship Id="rId1" Type="http://schemas.openxmlformats.org/officeDocument/2006/relationships/image" Target="../media/image1.png"/></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1.xml"/><Relationship Id="rId2" Type="http://schemas.openxmlformats.org/officeDocument/2006/relationships/tags" Target="../tags/tag53.xml"/><Relationship Id="rId1" Type="http://schemas.openxmlformats.org/officeDocument/2006/relationships/image" Target="../media/image1.pn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1.xml"/><Relationship Id="rId2" Type="http://schemas.openxmlformats.org/officeDocument/2006/relationships/tags" Target="../tags/tag54.xml"/><Relationship Id="rId1" Type="http://schemas.openxmlformats.org/officeDocument/2006/relationships/image" Target="../media/image1.png"/></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1.xml"/><Relationship Id="rId2" Type="http://schemas.openxmlformats.org/officeDocument/2006/relationships/tags" Target="../tags/tag55.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xml"/><Relationship Id="rId3" Type="http://schemas.openxmlformats.org/officeDocument/2006/relationships/tags" Target="../tags/tag9.xml"/><Relationship Id="rId2" Type="http://schemas.openxmlformats.org/officeDocument/2006/relationships/image" Target="../media/image3.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tags" Target="../tags/tag10.xml"/><Relationship Id="rId2" Type="http://schemas.openxmlformats.org/officeDocument/2006/relationships/image" Target="../media/image4.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xml"/><Relationship Id="rId3" Type="http://schemas.openxmlformats.org/officeDocument/2006/relationships/tags" Target="../tags/tag11.xml"/><Relationship Id="rId2" Type="http://schemas.openxmlformats.org/officeDocument/2006/relationships/image" Target="../media/image5.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xml"/><Relationship Id="rId4" Type="http://schemas.openxmlformats.org/officeDocument/2006/relationships/tags" Target="../tags/tag12.xml"/><Relationship Id="rId3" Type="http://schemas.openxmlformats.org/officeDocument/2006/relationships/slide" Target="slide4.xml"/><Relationship Id="rId2" Type="http://schemas.openxmlformats.org/officeDocument/2006/relationships/image" Target="../media/image6.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 cstate="screen"/>
          <a:srcRect t="2054" b="3954"/>
          <a:stretch>
            <a:fillRect/>
          </a:stretch>
        </p:blipFill>
        <p:spPr>
          <a:xfrm>
            <a:off x="0" y="-1"/>
            <a:ext cx="12192000" cy="6858001"/>
          </a:xfrm>
          <a:prstGeom prst="rect">
            <a:avLst/>
          </a:prstGeom>
        </p:spPr>
      </p:pic>
      <p:sp>
        <p:nvSpPr>
          <p:cNvPr id="6" name="文本框 5"/>
          <p:cNvSpPr txBox="1"/>
          <p:nvPr/>
        </p:nvSpPr>
        <p:spPr>
          <a:xfrm>
            <a:off x="2827655" y="2416810"/>
            <a:ext cx="6054725" cy="829945"/>
          </a:xfrm>
          <a:prstGeom prst="rect">
            <a:avLst/>
          </a:prstGeom>
          <a:noFill/>
        </p:spPr>
        <p:txBody>
          <a:bodyPr wrap="square" rtlCol="0">
            <a:spAutoFit/>
          </a:bodyPr>
          <a:p>
            <a:r>
              <a:rPr lang="zh-CN" altLang="en-US" sz="4800">
                <a:latin typeface="华文中宋" panose="02010600040101010101" charset="-122"/>
                <a:ea typeface="华文中宋" panose="02010600040101010101" charset="-122"/>
                <a:cs typeface="华文中宋" panose="02010600040101010101" charset="-122"/>
              </a:rPr>
              <a:t>分享</a:t>
            </a:r>
            <a:r>
              <a:rPr lang="en-US" altLang="zh-CN" sz="4800">
                <a:latin typeface="华文中宋" panose="02010600040101010101" charset="-122"/>
                <a:ea typeface="华文中宋" panose="02010600040101010101" charset="-122"/>
                <a:cs typeface="华文中宋" panose="02010600040101010101" charset="-122"/>
              </a:rPr>
              <a:t>——</a:t>
            </a:r>
            <a:r>
              <a:rPr lang="zh-CN" altLang="en-US" sz="4800">
                <a:latin typeface="华文中宋" panose="02010600040101010101" charset="-122"/>
                <a:ea typeface="华文中宋" panose="02010600040101010101" charset="-122"/>
                <a:cs typeface="华文中宋" panose="02010600040101010101" charset="-122"/>
              </a:rPr>
              <a:t>《李鸿章传》</a:t>
            </a:r>
            <a:endParaRPr lang="zh-CN" altLang="en-US" sz="2000">
              <a:latin typeface="华文中宋" panose="02010600040101010101" charset="-122"/>
              <a:ea typeface="华文中宋" panose="02010600040101010101" charset="-122"/>
              <a:cs typeface="华文中宋" panose="02010600040101010101" charset="-122"/>
            </a:endParaRPr>
          </a:p>
        </p:txBody>
      </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 cstate="screen"/>
          <a:srcRect t="2054" b="3954"/>
          <a:stretch>
            <a:fillRect/>
          </a:stretch>
        </p:blipFill>
        <p:spPr>
          <a:xfrm>
            <a:off x="0" y="-1"/>
            <a:ext cx="12192000" cy="6858001"/>
          </a:xfrm>
          <a:prstGeom prst="rect">
            <a:avLst/>
          </a:prstGeom>
        </p:spPr>
      </p:pic>
      <p:sp>
        <p:nvSpPr>
          <p:cNvPr id="2" name="文本框 1"/>
          <p:cNvSpPr txBox="1"/>
          <p:nvPr/>
        </p:nvSpPr>
        <p:spPr>
          <a:xfrm>
            <a:off x="1935480" y="513715"/>
            <a:ext cx="8626475" cy="706755"/>
          </a:xfrm>
          <a:prstGeom prst="rect">
            <a:avLst/>
          </a:prstGeom>
          <a:noFill/>
        </p:spPr>
        <p:txBody>
          <a:bodyPr wrap="square" rtlCol="0">
            <a:spAutoFit/>
          </a:bodyPr>
          <a:p>
            <a:r>
              <a:rPr lang="zh-CN" altLang="en-US" sz="4000" b="1">
                <a:latin typeface="宋体" panose="02010600030101010101" pitchFamily="2" charset="-122"/>
                <a:ea typeface="宋体" panose="02010600030101010101" pitchFamily="2" charset="-122"/>
              </a:rPr>
              <a:t>李鸿章未发达以前及当时中国的形势</a:t>
            </a:r>
            <a:endParaRPr lang="zh-CN" altLang="en-US" sz="4000" b="1">
              <a:latin typeface="宋体" panose="02010600030101010101" pitchFamily="2" charset="-122"/>
              <a:ea typeface="宋体" panose="02010600030101010101" pitchFamily="2" charset="-122"/>
            </a:endParaRPr>
          </a:p>
        </p:txBody>
      </p:sp>
      <p:sp>
        <p:nvSpPr>
          <p:cNvPr id="3" name="文本框 2"/>
          <p:cNvSpPr txBox="1"/>
          <p:nvPr/>
        </p:nvSpPr>
        <p:spPr>
          <a:xfrm>
            <a:off x="2755900" y="1574800"/>
            <a:ext cx="4819650" cy="3969385"/>
          </a:xfrm>
          <a:prstGeom prst="rect">
            <a:avLst/>
          </a:prstGeom>
          <a:noFill/>
        </p:spPr>
        <p:txBody>
          <a:bodyPr wrap="square" rtlCol="0">
            <a:spAutoFit/>
          </a:bodyPr>
          <a:p>
            <a:pPr marL="457200" indent="-457200" fontAlgn="auto">
              <a:lnSpc>
                <a:spcPct val="150000"/>
              </a:lnSpc>
              <a:buFont typeface="Wingdings" panose="05000000000000000000" charset="0"/>
              <a:buChar char="l"/>
            </a:pPr>
            <a:r>
              <a:rPr lang="zh-CN" altLang="en-US" sz="2800"/>
              <a:t>欧洲势力的东扩 </a:t>
            </a:r>
            <a:endParaRPr lang="zh-CN" altLang="en-US" sz="2800"/>
          </a:p>
          <a:p>
            <a:pPr indent="0" fontAlgn="auto">
              <a:lnSpc>
                <a:spcPct val="150000"/>
              </a:lnSpc>
              <a:buFont typeface="Wingdings" panose="05000000000000000000" charset="0"/>
              <a:buNone/>
            </a:pPr>
            <a:r>
              <a:rPr lang="en-US" altLang="zh-CN" sz="2800"/>
              <a:t>     </a:t>
            </a:r>
            <a:r>
              <a:rPr lang="en-US" altLang="zh-CN" sz="2800">
                <a:hlinkClick r:id="rId2" action="ppaction://hlinksldjump"/>
              </a:rPr>
              <a:t>&gt;&gt;&gt;</a:t>
            </a:r>
            <a:endParaRPr lang="zh-CN" altLang="en-US" sz="2800"/>
          </a:p>
          <a:p>
            <a:pPr marL="457200" indent="-457200" fontAlgn="auto">
              <a:lnSpc>
                <a:spcPct val="150000"/>
              </a:lnSpc>
              <a:buFont typeface="Wingdings" panose="05000000000000000000" charset="0"/>
              <a:buChar char="l"/>
            </a:pPr>
            <a:r>
              <a:rPr lang="zh-CN" altLang="en-US" sz="2800"/>
              <a:t>中国内乱的发生 </a:t>
            </a:r>
            <a:endParaRPr lang="zh-CN" altLang="en-US" sz="2800"/>
          </a:p>
          <a:p>
            <a:pPr indent="0" fontAlgn="auto">
              <a:lnSpc>
                <a:spcPct val="150000"/>
              </a:lnSpc>
              <a:buFont typeface="Wingdings" panose="05000000000000000000" charset="0"/>
              <a:buNone/>
            </a:pPr>
            <a:r>
              <a:rPr lang="en-US" altLang="zh-CN" sz="2800"/>
              <a:t>     </a:t>
            </a:r>
            <a:r>
              <a:rPr lang="en-US" altLang="zh-CN" sz="2800">
                <a:hlinkClick r:id="rId3" action="ppaction://hlinksldjump"/>
              </a:rPr>
              <a:t>&gt;&gt;&gt;</a:t>
            </a:r>
            <a:endParaRPr lang="zh-CN" altLang="en-US" sz="2800"/>
          </a:p>
          <a:p>
            <a:pPr marL="457200" indent="-457200" fontAlgn="auto">
              <a:lnSpc>
                <a:spcPct val="150000"/>
              </a:lnSpc>
              <a:buFont typeface="Wingdings" panose="05000000000000000000" charset="0"/>
              <a:buChar char="l"/>
            </a:pPr>
            <a:r>
              <a:rPr lang="zh-CN" altLang="en-US" sz="2800"/>
              <a:t>李鸿章与曾国藩的关系 </a:t>
            </a:r>
            <a:r>
              <a:rPr lang="en-US" altLang="zh-CN" sz="2800">
                <a:hlinkClick r:id="rId4" action="ppaction://hlinksldjump"/>
              </a:rPr>
              <a:t>&gt;&gt;&gt;</a:t>
            </a:r>
            <a:endParaRPr lang="en-US" altLang="zh-CN" sz="2800"/>
          </a:p>
        </p:txBody>
      </p:sp>
      <p:sp>
        <p:nvSpPr>
          <p:cNvPr id="4" name="文本框 3"/>
          <p:cNvSpPr txBox="1"/>
          <p:nvPr/>
        </p:nvSpPr>
        <p:spPr>
          <a:xfrm>
            <a:off x="10309860" y="5727700"/>
            <a:ext cx="960120" cy="583565"/>
          </a:xfrm>
          <a:prstGeom prst="rect">
            <a:avLst/>
          </a:prstGeom>
          <a:noFill/>
        </p:spPr>
        <p:txBody>
          <a:bodyPr wrap="square" rtlCol="0">
            <a:spAutoFit/>
          </a:bodyPr>
          <a:p>
            <a:r>
              <a:rPr lang="en-US" altLang="zh-CN" sz="3200">
                <a:hlinkClick r:id="rId5" action="ppaction://hlinksldjump"/>
              </a:rPr>
              <a:t>&lt;&lt;&lt;</a:t>
            </a:r>
            <a:endParaRPr lang="en-US" altLang="zh-CN" sz="3200"/>
          </a:p>
        </p:txBody>
      </p:sp>
    </p:spTree>
    <p:custDataLst>
      <p:tags r:id="rId6"/>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 cstate="screen"/>
          <a:srcRect t="2054" b="3954"/>
          <a:stretch>
            <a:fillRect/>
          </a:stretch>
        </p:blipFill>
        <p:spPr>
          <a:xfrm>
            <a:off x="0" y="-1"/>
            <a:ext cx="12192000" cy="6858001"/>
          </a:xfrm>
          <a:prstGeom prst="rect">
            <a:avLst/>
          </a:prstGeom>
        </p:spPr>
      </p:pic>
      <p:sp>
        <p:nvSpPr>
          <p:cNvPr id="2" name="文本框 1"/>
          <p:cNvSpPr txBox="1"/>
          <p:nvPr/>
        </p:nvSpPr>
        <p:spPr>
          <a:xfrm>
            <a:off x="4416425" y="206375"/>
            <a:ext cx="3216275" cy="583565"/>
          </a:xfrm>
          <a:prstGeom prst="rect">
            <a:avLst/>
          </a:prstGeom>
          <a:noFill/>
        </p:spPr>
        <p:txBody>
          <a:bodyPr wrap="square" rtlCol="0">
            <a:spAutoFit/>
          </a:bodyPr>
          <a:p>
            <a:r>
              <a:rPr lang="zh-CN" altLang="en-US" sz="3200"/>
              <a:t>欧洲势力的东扩</a:t>
            </a:r>
            <a:endParaRPr lang="zh-CN" altLang="en-US" sz="3200"/>
          </a:p>
        </p:txBody>
      </p:sp>
      <p:sp>
        <p:nvSpPr>
          <p:cNvPr id="3" name="文本框 2"/>
          <p:cNvSpPr txBox="1"/>
          <p:nvPr/>
        </p:nvSpPr>
        <p:spPr>
          <a:xfrm>
            <a:off x="1898650" y="1196975"/>
            <a:ext cx="8893810" cy="3138170"/>
          </a:xfrm>
          <a:prstGeom prst="rect">
            <a:avLst/>
          </a:prstGeom>
          <a:noFill/>
        </p:spPr>
        <p:txBody>
          <a:bodyPr wrap="square" rtlCol="0">
            <a:spAutoFit/>
          </a:bodyPr>
          <a:p>
            <a:pPr fontAlgn="auto">
              <a:lnSpc>
                <a:spcPct val="150000"/>
              </a:lnSpc>
            </a:pPr>
            <a:r>
              <a:rPr lang="en-US" altLang="zh-CN"/>
              <a:t>    </a:t>
            </a:r>
            <a:r>
              <a:rPr lang="zh-CN" altLang="en-US"/>
              <a:t>李鸿章出生那年正是</a:t>
            </a:r>
            <a:r>
              <a:rPr lang="zh-CN" altLang="en-US" b="1"/>
              <a:t>法国大革命</a:t>
            </a:r>
            <a:r>
              <a:rPr lang="zh-CN" altLang="en-US"/>
              <a:t>风潮平息的时候，绝世英雄拿破仑被流放到异国孤岛后死去。欧洲大陆的局势已经平稳，欧洲各国不再相互侵略，而是专门养精蓄锐，把战略投放到东方。</a:t>
            </a:r>
            <a:endParaRPr lang="zh-CN" altLang="en-US"/>
          </a:p>
          <a:p>
            <a:pPr fontAlgn="auto">
              <a:lnSpc>
                <a:spcPct val="150000"/>
              </a:lnSpc>
            </a:pPr>
            <a:r>
              <a:rPr lang="zh-CN" altLang="en-US"/>
              <a:t>    加上瓦特发明了</a:t>
            </a:r>
            <a:r>
              <a:rPr lang="zh-CN" altLang="en-US" b="1"/>
              <a:t>蒸汽机</a:t>
            </a:r>
            <a:r>
              <a:rPr lang="zh-CN" altLang="en-US"/>
              <a:t>，大型的轮船军舰可以冲涛破浪，世界的距离被大大缩短。</a:t>
            </a:r>
            <a:r>
              <a:rPr lang="zh-CN" altLang="en-US" b="1"/>
              <a:t>苏伊士运河</a:t>
            </a:r>
            <a:r>
              <a:rPr lang="zh-CN" altLang="en-US"/>
              <a:t>与开凿成功，东西方的距离一下子被拉进了。</a:t>
            </a:r>
            <a:endParaRPr lang="zh-CN" altLang="en-US"/>
          </a:p>
          <a:p>
            <a:pPr fontAlgn="auto">
              <a:lnSpc>
                <a:spcPct val="150000"/>
              </a:lnSpc>
            </a:pPr>
            <a:r>
              <a:rPr lang="zh-CN" altLang="en-US"/>
              <a:t>    于是，维持大一统局面数千年的中国，麻烦就越来越多。</a:t>
            </a:r>
            <a:endParaRPr lang="zh-CN" altLang="en-US"/>
          </a:p>
          <a:p>
            <a:endParaRPr lang="en-US" altLang="zh-CN"/>
          </a:p>
          <a:p>
            <a:endParaRPr lang="en-US" altLang="zh-CN"/>
          </a:p>
        </p:txBody>
      </p:sp>
      <p:sp>
        <p:nvSpPr>
          <p:cNvPr id="4" name="文本框 3"/>
          <p:cNvSpPr txBox="1"/>
          <p:nvPr/>
        </p:nvSpPr>
        <p:spPr>
          <a:xfrm>
            <a:off x="10179685" y="5547360"/>
            <a:ext cx="960120" cy="583565"/>
          </a:xfrm>
          <a:prstGeom prst="rect">
            <a:avLst/>
          </a:prstGeom>
          <a:noFill/>
        </p:spPr>
        <p:txBody>
          <a:bodyPr wrap="square" rtlCol="0">
            <a:spAutoFit/>
          </a:bodyPr>
          <a:p>
            <a:r>
              <a:rPr lang="en-US" altLang="zh-CN" sz="3200">
                <a:hlinkClick r:id="rId2" tooltip="" action="ppaction://hlinksldjump"/>
              </a:rPr>
              <a:t>&lt;&lt;&lt;</a:t>
            </a:r>
            <a:endParaRPr lang="en-US" altLang="zh-CN" sz="3200"/>
          </a:p>
        </p:txBody>
      </p:sp>
    </p:spTree>
    <p:custDataLst>
      <p:tags r:id="rId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 cstate="screen"/>
          <a:srcRect t="2054" b="3954"/>
          <a:stretch>
            <a:fillRect/>
          </a:stretch>
        </p:blipFill>
        <p:spPr>
          <a:xfrm>
            <a:off x="0" y="-1"/>
            <a:ext cx="12192000" cy="6858001"/>
          </a:xfrm>
          <a:prstGeom prst="rect">
            <a:avLst/>
          </a:prstGeom>
        </p:spPr>
      </p:pic>
      <p:sp>
        <p:nvSpPr>
          <p:cNvPr id="2" name="文本框 1"/>
          <p:cNvSpPr txBox="1"/>
          <p:nvPr/>
        </p:nvSpPr>
        <p:spPr>
          <a:xfrm>
            <a:off x="4405630" y="63500"/>
            <a:ext cx="3216275" cy="583565"/>
          </a:xfrm>
          <a:prstGeom prst="rect">
            <a:avLst/>
          </a:prstGeom>
          <a:noFill/>
        </p:spPr>
        <p:txBody>
          <a:bodyPr wrap="square" rtlCol="0">
            <a:spAutoFit/>
          </a:bodyPr>
          <a:p>
            <a:r>
              <a:rPr lang="zh-CN" altLang="en-US" sz="3200"/>
              <a:t>中国内乱的发生</a:t>
            </a:r>
            <a:endParaRPr lang="zh-CN" altLang="en-US" sz="3200"/>
          </a:p>
        </p:txBody>
      </p:sp>
      <p:sp>
        <p:nvSpPr>
          <p:cNvPr id="3" name="文本框 2"/>
          <p:cNvSpPr txBox="1"/>
          <p:nvPr/>
        </p:nvSpPr>
        <p:spPr>
          <a:xfrm>
            <a:off x="720090" y="647065"/>
            <a:ext cx="11271250" cy="5908040"/>
          </a:xfrm>
          <a:prstGeom prst="rect">
            <a:avLst/>
          </a:prstGeom>
          <a:noFill/>
        </p:spPr>
        <p:txBody>
          <a:bodyPr wrap="square" rtlCol="0">
            <a:spAutoFit/>
          </a:bodyPr>
          <a:p>
            <a:r>
              <a:rPr lang="en-US" altLang="zh-CN"/>
              <a:t>  </a:t>
            </a:r>
            <a:r>
              <a:rPr lang="zh-CN" altLang="en-US"/>
              <a:t>回过头看国内的情况，自乾隆一朝之后盛极而衰，百姓穷苦不堪，官吏骄纵横行，各地动荡不断。</a:t>
            </a:r>
            <a:endParaRPr lang="zh-CN" altLang="en-US"/>
          </a:p>
          <a:p>
            <a:endParaRPr lang="zh-CN" altLang="en-US"/>
          </a:p>
          <a:p>
            <a:pPr marL="285750" indent="-285750">
              <a:buFont typeface="Wingdings" panose="05000000000000000000" charset="0"/>
              <a:buChar char="l"/>
            </a:pPr>
            <a:r>
              <a:rPr lang="zh-CN" altLang="en-US"/>
              <a:t>  红苗叛乱。</a:t>
            </a:r>
            <a:r>
              <a:rPr lang="en-US" altLang="zh-CN"/>
              <a:t>1795</a:t>
            </a:r>
            <a:r>
              <a:rPr lang="zh-CN" altLang="en-US"/>
              <a:t>年，</a:t>
            </a:r>
            <a:r>
              <a:rPr lang="zh-CN" altLang="en-US">
                <a:sym typeface="+mn-ea"/>
              </a:rPr>
              <a:t>湖南贵州。</a:t>
            </a:r>
            <a:endParaRPr lang="zh-CN" altLang="en-US">
              <a:sym typeface="+mn-ea"/>
            </a:endParaRPr>
          </a:p>
          <a:p>
            <a:pPr marL="285750" indent="-285750">
              <a:buFont typeface="Wingdings" panose="05000000000000000000" charset="0"/>
              <a:buChar char="l"/>
            </a:pPr>
            <a:r>
              <a:rPr lang="zh-CN" altLang="en-US">
                <a:sym typeface="+mn-ea"/>
              </a:rPr>
              <a:t>  白莲教造反。</a:t>
            </a:r>
            <a:r>
              <a:rPr lang="en-US" altLang="zh-CN">
                <a:sym typeface="+mn-ea"/>
              </a:rPr>
              <a:t>1796</a:t>
            </a:r>
            <a:r>
              <a:rPr lang="zh-CN" altLang="en-US">
                <a:sym typeface="+mn-ea"/>
              </a:rPr>
              <a:t>年（平定叛乱消耗两仪两亿白银仅控制住形势）。</a:t>
            </a:r>
            <a:endParaRPr lang="zh-CN" altLang="en-US"/>
          </a:p>
          <a:p>
            <a:pPr marL="285750" indent="-285750">
              <a:buFont typeface="Wingdings" panose="05000000000000000000" charset="0"/>
              <a:buChar char="l"/>
            </a:pPr>
            <a:r>
              <a:rPr lang="zh-CN" altLang="en-US"/>
              <a:t>  海盗蔡牵侵扰。</a:t>
            </a:r>
            <a:r>
              <a:rPr lang="en-US" altLang="zh-CN"/>
              <a:t>1810</a:t>
            </a:r>
            <a:r>
              <a:rPr lang="zh-CN" altLang="en-US"/>
              <a:t>年平定。广西、广东、福建、浙江等地大肆烧杀抢掠。</a:t>
            </a:r>
            <a:endParaRPr lang="zh-CN" altLang="en-US"/>
          </a:p>
          <a:p>
            <a:pPr marL="285750" indent="-285750">
              <a:buFont typeface="Wingdings" panose="05000000000000000000" charset="0"/>
              <a:buChar char="l"/>
            </a:pPr>
            <a:r>
              <a:rPr lang="zh-CN" altLang="en-US"/>
              <a:t>  天理教的李文成、林清作乱。</a:t>
            </a:r>
            <a:r>
              <a:rPr lang="en-US" altLang="zh-CN"/>
              <a:t>1810</a:t>
            </a:r>
            <a:r>
              <a:rPr lang="zh-CN" altLang="en-US"/>
              <a:t>年危害山东、直隶一带。</a:t>
            </a:r>
            <a:endParaRPr lang="zh-CN" altLang="en-US"/>
          </a:p>
          <a:p>
            <a:pPr marL="285750" indent="-285750">
              <a:buFont typeface="Wingdings" panose="05000000000000000000" charset="0"/>
              <a:buChar char="l"/>
            </a:pPr>
            <a:r>
              <a:rPr lang="zh-CN" altLang="en-US"/>
              <a:t>  万行五变乱。陕西。</a:t>
            </a:r>
            <a:endParaRPr lang="zh-CN" altLang="en-US"/>
          </a:p>
          <a:p>
            <a:pPr marL="285750" indent="-285750">
              <a:buFont typeface="Wingdings" panose="05000000000000000000" charset="0"/>
              <a:buChar char="l"/>
            </a:pPr>
            <a:r>
              <a:rPr lang="zh-CN" altLang="en-US"/>
              <a:t>  回疆张格尔叛乱。道光年间，官兵大举征讨，打了七年。</a:t>
            </a:r>
            <a:endParaRPr lang="zh-CN" altLang="en-US"/>
          </a:p>
          <a:p>
            <a:pPr marL="285750" indent="-285750">
              <a:buFont typeface="Wingdings" panose="05000000000000000000" charset="0"/>
              <a:buChar char="l"/>
            </a:pPr>
            <a:r>
              <a:rPr lang="zh-CN" altLang="en-US"/>
              <a:t>  太平天国</a:t>
            </a:r>
            <a:endParaRPr lang="zh-CN" altLang="en-US"/>
          </a:p>
          <a:p>
            <a:pPr marL="285750" indent="-285750">
              <a:buFont typeface="Wingdings" panose="05000000000000000000" charset="0"/>
              <a:buChar char="l"/>
            </a:pPr>
            <a:r>
              <a:rPr lang="zh-CN" altLang="en-US"/>
              <a:t>  捻军造反</a:t>
            </a:r>
            <a:endParaRPr lang="zh-CN" altLang="en-US"/>
          </a:p>
          <a:p>
            <a:pPr indent="0">
              <a:buFont typeface="Wingdings" panose="05000000000000000000" charset="0"/>
              <a:buNone/>
            </a:pPr>
            <a:r>
              <a:rPr lang="zh-CN" altLang="en-US"/>
              <a:t>  </a:t>
            </a:r>
            <a:endParaRPr lang="zh-CN" altLang="en-US"/>
          </a:p>
          <a:p>
            <a:pPr indent="0" fontAlgn="auto">
              <a:lnSpc>
                <a:spcPct val="150000"/>
              </a:lnSpc>
              <a:buFont typeface="Wingdings" panose="05000000000000000000" charset="0"/>
              <a:buNone/>
            </a:pPr>
            <a:r>
              <a:rPr lang="zh-CN" altLang="en-US"/>
              <a:t>  中国数千年来的历史是一部</a:t>
            </a:r>
            <a:r>
              <a:rPr lang="zh-CN" altLang="en-US" b="1"/>
              <a:t>流血的历史</a:t>
            </a:r>
            <a:r>
              <a:rPr lang="zh-CN" altLang="en-US"/>
              <a:t>，纵观古今大事，只有乱世才会出现英雄。道光、咸丰以来，国力消耗、民心躁动达到了顶点，满朝上下都是醉生梦死的人还唯唯诺诺。</a:t>
            </a:r>
            <a:endParaRPr lang="zh-CN" altLang="en-US"/>
          </a:p>
          <a:p>
            <a:pPr indent="0" fontAlgn="auto">
              <a:lnSpc>
                <a:spcPct val="150000"/>
              </a:lnSpc>
              <a:buFont typeface="Wingdings" panose="05000000000000000000" charset="0"/>
              <a:buNone/>
            </a:pPr>
            <a:r>
              <a:rPr lang="zh-CN" altLang="en-US"/>
              <a:t>  </a:t>
            </a:r>
            <a:r>
              <a:rPr lang="zh-CN" altLang="en-US" b="1"/>
              <a:t>官员庸劣，政治错误</a:t>
            </a:r>
            <a:r>
              <a:rPr lang="zh-CN" altLang="en-US"/>
              <a:t>，外国给予的耻辱纷纷到来，怀有爱国热情的人涌现出来，建立新社会，怀有野心、狡诈的人想要趁这个机会实现野心，这就是俗话说的</a:t>
            </a:r>
            <a:r>
              <a:rPr lang="zh-CN" altLang="en-US" b="1"/>
              <a:t>形势使然</a:t>
            </a:r>
            <a:r>
              <a:rPr lang="zh-CN" altLang="en-US"/>
              <a:t>。</a:t>
            </a:r>
            <a:endParaRPr lang="zh-CN" altLang="en-US"/>
          </a:p>
          <a:p>
            <a:pPr indent="0" fontAlgn="auto">
              <a:lnSpc>
                <a:spcPct val="150000"/>
              </a:lnSpc>
              <a:buFont typeface="Wingdings" panose="05000000000000000000" charset="0"/>
              <a:buNone/>
            </a:pPr>
            <a:r>
              <a:rPr lang="zh-CN" altLang="en-US"/>
              <a:t>  于是一代英雄</a:t>
            </a:r>
            <a:r>
              <a:rPr lang="zh-CN" altLang="en-US" b="1"/>
              <a:t>洪秀全、杨秀清、李秀成</a:t>
            </a:r>
            <a:r>
              <a:rPr lang="zh-CN" altLang="en-US"/>
              <a:t>趁机涌现。</a:t>
            </a:r>
            <a:endParaRPr lang="zh-CN" altLang="en-US"/>
          </a:p>
          <a:p>
            <a:pPr indent="0" fontAlgn="auto">
              <a:lnSpc>
                <a:spcPct val="150000"/>
              </a:lnSpc>
              <a:buFont typeface="Wingdings" panose="05000000000000000000" charset="0"/>
              <a:buNone/>
            </a:pPr>
            <a:r>
              <a:rPr lang="zh-CN" altLang="en-US"/>
              <a:t>  于是一代英雄</a:t>
            </a:r>
            <a:r>
              <a:rPr lang="zh-CN" altLang="en-US" b="1"/>
              <a:t>曾国藩、左宗棠、李鸿章</a:t>
            </a:r>
            <a:r>
              <a:rPr lang="zh-CN" altLang="en-US"/>
              <a:t>也趁着机会崛起。</a:t>
            </a:r>
            <a:endParaRPr lang="zh-CN" altLang="en-US"/>
          </a:p>
          <a:p>
            <a:endParaRPr lang="zh-CN" altLang="en-US"/>
          </a:p>
        </p:txBody>
      </p:sp>
      <p:sp>
        <p:nvSpPr>
          <p:cNvPr id="4" name="文本框 3"/>
          <p:cNvSpPr txBox="1"/>
          <p:nvPr/>
        </p:nvSpPr>
        <p:spPr>
          <a:xfrm>
            <a:off x="9781540" y="5546725"/>
            <a:ext cx="1480185" cy="583565"/>
          </a:xfrm>
          <a:prstGeom prst="rect">
            <a:avLst/>
          </a:prstGeom>
          <a:noFill/>
        </p:spPr>
        <p:txBody>
          <a:bodyPr wrap="square" rtlCol="0">
            <a:spAutoFit/>
          </a:bodyPr>
          <a:p>
            <a:r>
              <a:rPr lang="en-US" altLang="zh-CN" sz="3200">
                <a:hlinkClick r:id="rId2" action="ppaction://hlinksldjump"/>
              </a:rPr>
              <a:t>&lt;&lt;&lt;</a:t>
            </a:r>
            <a:endParaRPr lang="en-US" altLang="zh-CN" sz="3200"/>
          </a:p>
        </p:txBody>
      </p:sp>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 cstate="screen"/>
          <a:srcRect t="2054" b="3954"/>
          <a:stretch>
            <a:fillRect/>
          </a:stretch>
        </p:blipFill>
        <p:spPr>
          <a:xfrm>
            <a:off x="0" y="-1"/>
            <a:ext cx="12192000" cy="6858001"/>
          </a:xfrm>
          <a:prstGeom prst="rect">
            <a:avLst/>
          </a:prstGeom>
        </p:spPr>
      </p:pic>
      <p:sp>
        <p:nvSpPr>
          <p:cNvPr id="2" name="文本框 1"/>
          <p:cNvSpPr txBox="1"/>
          <p:nvPr/>
        </p:nvSpPr>
        <p:spPr>
          <a:xfrm>
            <a:off x="4038600" y="257810"/>
            <a:ext cx="4726940" cy="583565"/>
          </a:xfrm>
          <a:prstGeom prst="rect">
            <a:avLst/>
          </a:prstGeom>
          <a:noFill/>
        </p:spPr>
        <p:txBody>
          <a:bodyPr wrap="square" rtlCol="0">
            <a:spAutoFit/>
          </a:bodyPr>
          <a:p>
            <a:r>
              <a:rPr lang="zh-CN" altLang="en-US" sz="3200"/>
              <a:t>李鸿章与曾国藩的关系</a:t>
            </a:r>
            <a:endParaRPr lang="zh-CN" altLang="en-US" sz="3200"/>
          </a:p>
        </p:txBody>
      </p:sp>
      <p:sp>
        <p:nvSpPr>
          <p:cNvPr id="3" name="文本框 2"/>
          <p:cNvSpPr txBox="1"/>
          <p:nvPr/>
        </p:nvSpPr>
        <p:spPr>
          <a:xfrm>
            <a:off x="5631815" y="1026795"/>
            <a:ext cx="5757545" cy="5077460"/>
          </a:xfrm>
          <a:prstGeom prst="rect">
            <a:avLst/>
          </a:prstGeom>
          <a:noFill/>
        </p:spPr>
        <p:txBody>
          <a:bodyPr wrap="square" rtlCol="0">
            <a:spAutoFit/>
          </a:bodyPr>
          <a:p>
            <a:pPr fontAlgn="auto">
              <a:lnSpc>
                <a:spcPct val="150000"/>
              </a:lnSpc>
            </a:pPr>
            <a:r>
              <a:rPr lang="en-US" altLang="zh-CN"/>
              <a:t>     </a:t>
            </a:r>
            <a:r>
              <a:rPr lang="zh-CN" altLang="en-US" b="1"/>
              <a:t>李鸿章</a:t>
            </a:r>
            <a:r>
              <a:rPr lang="zh-CN" altLang="en-US"/>
              <a:t>作为优供制度选拔的人才，文章得到</a:t>
            </a:r>
            <a:r>
              <a:rPr lang="zh-CN" altLang="en-US" b="1"/>
              <a:t>曾国藩</a:t>
            </a:r>
            <a:r>
              <a:rPr lang="zh-CN" altLang="en-US"/>
              <a:t>的赏识，并成为曾国藩的学生，朝夕相处，学习儒家义理、经世济民的学问，他一生的学问都受益于这段时间的学习。</a:t>
            </a:r>
            <a:endParaRPr lang="zh-CN" altLang="en-US"/>
          </a:p>
          <a:p>
            <a:pPr fontAlgn="auto">
              <a:lnSpc>
                <a:spcPct val="150000"/>
              </a:lnSpc>
            </a:pPr>
            <a:r>
              <a:rPr lang="zh-CN" altLang="en-US"/>
              <a:t>     等到他进入翰林院不满三年就爆发了</a:t>
            </a:r>
            <a:r>
              <a:rPr lang="zh-CN" altLang="en-US" b="1"/>
              <a:t>太平天国起义</a:t>
            </a:r>
            <a:r>
              <a:rPr lang="zh-CN" altLang="en-US"/>
              <a:t>。</a:t>
            </a:r>
            <a:r>
              <a:rPr lang="zh-CN" altLang="en-US" b="1"/>
              <a:t>洪秀全</a:t>
            </a:r>
            <a:r>
              <a:rPr lang="zh-CN" altLang="en-US"/>
              <a:t>用两年时间蹂躏了大半个中国，清朝统治岌岌可危。曾国藩受命负责团练，将精兵救国作为自己的责任，</a:t>
            </a:r>
            <a:r>
              <a:rPr lang="zh-CN" altLang="en-US" b="1"/>
              <a:t>湘军</a:t>
            </a:r>
            <a:r>
              <a:rPr lang="zh-CN" altLang="en-US"/>
              <a:t>由此建立。</a:t>
            </a:r>
            <a:r>
              <a:rPr lang="zh-CN" altLang="en-US" b="1"/>
              <a:t>曾国藩</a:t>
            </a:r>
            <a:r>
              <a:rPr lang="zh-CN" altLang="en-US"/>
              <a:t>带兵十年才平定长江一带，等到金陵大营大溃败，朝廷终于知道除了</a:t>
            </a:r>
            <a:r>
              <a:rPr lang="zh-CN" altLang="en-US" b="1"/>
              <a:t>湘军</a:t>
            </a:r>
            <a:r>
              <a:rPr lang="zh-CN" altLang="en-US"/>
              <a:t>没有可倚靠的并授予了</a:t>
            </a:r>
            <a:r>
              <a:rPr lang="zh-CN" altLang="en-US" b="1"/>
              <a:t>实权</a:t>
            </a:r>
            <a:r>
              <a:rPr lang="zh-CN" altLang="en-US"/>
              <a:t>。</a:t>
            </a:r>
            <a:endParaRPr lang="zh-CN" altLang="en-US"/>
          </a:p>
          <a:p>
            <a:pPr fontAlgn="auto">
              <a:lnSpc>
                <a:spcPct val="150000"/>
              </a:lnSpc>
            </a:pPr>
            <a:r>
              <a:rPr lang="zh-CN" altLang="en-US"/>
              <a:t>     而后李鸿章在曾国藩军队做</a:t>
            </a:r>
            <a:r>
              <a:rPr lang="zh-CN" altLang="en-US" b="1"/>
              <a:t>参谋</a:t>
            </a:r>
            <a:r>
              <a:rPr lang="zh-CN" altLang="en-US"/>
              <a:t>，那段经历终身受用。</a:t>
            </a:r>
            <a:endParaRPr lang="en-US" altLang="zh-CN"/>
          </a:p>
        </p:txBody>
      </p:sp>
      <p:pic>
        <p:nvPicPr>
          <p:cNvPr id="4" name="图片 3"/>
          <p:cNvPicPr>
            <a:picLocks noChangeAspect="1"/>
          </p:cNvPicPr>
          <p:nvPr/>
        </p:nvPicPr>
        <p:blipFill>
          <a:blip r:embed="rId2"/>
          <a:stretch>
            <a:fillRect/>
          </a:stretch>
        </p:blipFill>
        <p:spPr>
          <a:xfrm>
            <a:off x="568325" y="1477645"/>
            <a:ext cx="4754245" cy="3260725"/>
          </a:xfrm>
          <a:prstGeom prst="rect">
            <a:avLst/>
          </a:prstGeom>
        </p:spPr>
      </p:pic>
      <p:sp>
        <p:nvSpPr>
          <p:cNvPr id="5" name="文本框 4"/>
          <p:cNvSpPr txBox="1"/>
          <p:nvPr/>
        </p:nvSpPr>
        <p:spPr>
          <a:xfrm>
            <a:off x="2016125" y="4899660"/>
            <a:ext cx="2144395" cy="337185"/>
          </a:xfrm>
          <a:prstGeom prst="rect">
            <a:avLst/>
          </a:prstGeom>
          <a:noFill/>
        </p:spPr>
        <p:txBody>
          <a:bodyPr wrap="square" rtlCol="0">
            <a:spAutoFit/>
          </a:bodyPr>
          <a:p>
            <a:r>
              <a:rPr lang="zh-CN" altLang="en-US" sz="1600"/>
              <a:t>太平天国运动</a:t>
            </a:r>
            <a:endParaRPr lang="zh-CN" altLang="en-US" sz="1600"/>
          </a:p>
        </p:txBody>
      </p:sp>
      <p:sp>
        <p:nvSpPr>
          <p:cNvPr id="6" name="文本框 5"/>
          <p:cNvSpPr txBox="1"/>
          <p:nvPr/>
        </p:nvSpPr>
        <p:spPr>
          <a:xfrm>
            <a:off x="10603230" y="5887720"/>
            <a:ext cx="1480185" cy="583565"/>
          </a:xfrm>
          <a:prstGeom prst="rect">
            <a:avLst/>
          </a:prstGeom>
          <a:noFill/>
        </p:spPr>
        <p:txBody>
          <a:bodyPr wrap="square" rtlCol="0">
            <a:spAutoFit/>
          </a:bodyPr>
          <a:p>
            <a:r>
              <a:rPr lang="en-US" altLang="zh-CN" sz="3200">
                <a:hlinkClick r:id="rId3" tooltip="" action="ppaction://hlinksldjump"/>
              </a:rPr>
              <a:t>&lt;&lt;&lt;</a:t>
            </a:r>
            <a:endParaRPr lang="en-US" altLang="zh-CN" sz="3200"/>
          </a:p>
        </p:txBody>
      </p:sp>
    </p:spTree>
    <p:custDataLst>
      <p:tags r:id="rId4"/>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 cstate="screen"/>
          <a:srcRect t="2054" b="3954"/>
          <a:stretch>
            <a:fillRect/>
          </a:stretch>
        </p:blipFill>
        <p:spPr>
          <a:xfrm>
            <a:off x="0" y="-1"/>
            <a:ext cx="12192000" cy="6858001"/>
          </a:xfrm>
          <a:prstGeom prst="rect">
            <a:avLst/>
          </a:prstGeom>
        </p:spPr>
      </p:pic>
      <p:sp>
        <p:nvSpPr>
          <p:cNvPr id="2" name="文本框 1"/>
          <p:cNvSpPr txBox="1"/>
          <p:nvPr/>
        </p:nvSpPr>
        <p:spPr>
          <a:xfrm>
            <a:off x="4105275" y="370205"/>
            <a:ext cx="3890645" cy="706755"/>
          </a:xfrm>
          <a:prstGeom prst="rect">
            <a:avLst/>
          </a:prstGeom>
          <a:noFill/>
        </p:spPr>
        <p:txBody>
          <a:bodyPr wrap="square" rtlCol="0">
            <a:spAutoFit/>
          </a:bodyPr>
          <a:p>
            <a:r>
              <a:rPr lang="zh-CN" altLang="en-US" sz="4000" b="1">
                <a:latin typeface="宋体" panose="02010600030101010101" pitchFamily="2" charset="-122"/>
                <a:ea typeface="宋体" panose="02010600030101010101" pitchFamily="2" charset="-122"/>
              </a:rPr>
              <a:t>军事家李鸿章</a:t>
            </a:r>
            <a:endParaRPr lang="zh-CN" altLang="en-US" sz="4000" b="1">
              <a:latin typeface="宋体" panose="02010600030101010101" pitchFamily="2" charset="-122"/>
              <a:ea typeface="宋体" panose="02010600030101010101" pitchFamily="2" charset="-122"/>
            </a:endParaRPr>
          </a:p>
        </p:txBody>
      </p:sp>
      <p:sp>
        <p:nvSpPr>
          <p:cNvPr id="4" name="文本框 3"/>
          <p:cNvSpPr txBox="1"/>
          <p:nvPr/>
        </p:nvSpPr>
        <p:spPr>
          <a:xfrm>
            <a:off x="3246755" y="1167130"/>
            <a:ext cx="6717665" cy="5262245"/>
          </a:xfrm>
          <a:prstGeom prst="rect">
            <a:avLst/>
          </a:prstGeom>
          <a:noFill/>
        </p:spPr>
        <p:txBody>
          <a:bodyPr wrap="square" rtlCol="0">
            <a:spAutoFit/>
          </a:bodyPr>
          <a:p>
            <a:pPr marL="457200" indent="-457200" fontAlgn="auto">
              <a:lnSpc>
                <a:spcPct val="150000"/>
              </a:lnSpc>
              <a:buFont typeface="Wingdings" panose="05000000000000000000" charset="0"/>
              <a:buChar char="l"/>
            </a:pPr>
            <a:r>
              <a:rPr lang="zh-CN" altLang="en-US" sz="2800">
                <a:sym typeface="+mn-ea"/>
              </a:rPr>
              <a:t>李鸿章的崛起和淮军的建立</a:t>
            </a:r>
            <a:endParaRPr lang="zh-CN" altLang="en-US" sz="2800">
              <a:sym typeface="+mn-ea"/>
            </a:endParaRPr>
          </a:p>
          <a:p>
            <a:pPr indent="0" fontAlgn="auto">
              <a:lnSpc>
                <a:spcPct val="150000"/>
              </a:lnSpc>
              <a:buFont typeface="Wingdings" panose="05000000000000000000" charset="0"/>
              <a:buNone/>
            </a:pPr>
            <a:r>
              <a:rPr lang="en-US" altLang="zh-CN" sz="2800"/>
              <a:t>     </a:t>
            </a:r>
            <a:r>
              <a:rPr lang="en-US" altLang="zh-CN" sz="2800">
                <a:hlinkClick r:id="rId2" action="ppaction://hlinksldjump"/>
              </a:rPr>
              <a:t>&gt;&gt;&gt;</a:t>
            </a:r>
            <a:endParaRPr lang="zh-CN" altLang="en-US" sz="2800"/>
          </a:p>
          <a:p>
            <a:pPr marL="457200" indent="-457200" fontAlgn="auto">
              <a:lnSpc>
                <a:spcPct val="150000"/>
              </a:lnSpc>
              <a:buFont typeface="Wingdings" panose="05000000000000000000" charset="0"/>
              <a:buChar char="l"/>
            </a:pPr>
            <a:r>
              <a:rPr lang="zh-CN" altLang="en-US" sz="2800"/>
              <a:t>收复南京</a:t>
            </a:r>
            <a:endParaRPr lang="zh-CN" altLang="en-US" sz="2800"/>
          </a:p>
          <a:p>
            <a:pPr indent="0" fontAlgn="auto">
              <a:lnSpc>
                <a:spcPct val="150000"/>
              </a:lnSpc>
              <a:buFont typeface="Wingdings" panose="05000000000000000000" charset="0"/>
              <a:buNone/>
            </a:pPr>
            <a:r>
              <a:rPr lang="en-US" altLang="zh-CN" sz="2800">
                <a:sym typeface="+mn-ea"/>
              </a:rPr>
              <a:t>     </a:t>
            </a:r>
            <a:r>
              <a:rPr lang="en-US" altLang="zh-CN" sz="2800">
                <a:sym typeface="+mn-ea"/>
                <a:hlinkClick r:id="rId3" action="ppaction://hlinksldjump"/>
              </a:rPr>
              <a:t>&gt;&gt;&gt;</a:t>
            </a:r>
            <a:endParaRPr lang="zh-CN" altLang="en-US" sz="2800"/>
          </a:p>
          <a:p>
            <a:pPr marL="457200" indent="-457200" fontAlgn="auto">
              <a:lnSpc>
                <a:spcPct val="150000"/>
              </a:lnSpc>
              <a:buFont typeface="Wingdings" panose="05000000000000000000" charset="0"/>
              <a:buChar char="l"/>
            </a:pPr>
            <a:r>
              <a:rPr lang="zh-CN" altLang="en-US" sz="2800"/>
              <a:t>捻军的猖獗</a:t>
            </a:r>
            <a:endParaRPr lang="zh-CN" altLang="en-US" sz="2800"/>
          </a:p>
          <a:p>
            <a:pPr indent="0" fontAlgn="auto">
              <a:lnSpc>
                <a:spcPct val="150000"/>
              </a:lnSpc>
              <a:buFont typeface="Wingdings" panose="05000000000000000000" charset="0"/>
              <a:buNone/>
            </a:pPr>
            <a:r>
              <a:rPr lang="en-US" altLang="zh-CN" sz="2800">
                <a:sym typeface="+mn-ea"/>
              </a:rPr>
              <a:t>     </a:t>
            </a:r>
            <a:r>
              <a:rPr lang="en-US" altLang="zh-CN" sz="2800">
                <a:sym typeface="+mn-ea"/>
                <a:hlinkClick r:id="rId4" action="ppaction://hlinksldjump"/>
              </a:rPr>
              <a:t>&gt;&gt;&gt;</a:t>
            </a:r>
            <a:endParaRPr lang="zh-CN" altLang="en-US" sz="2800"/>
          </a:p>
          <a:p>
            <a:pPr marL="457200" indent="-457200" fontAlgn="auto">
              <a:lnSpc>
                <a:spcPct val="150000"/>
              </a:lnSpc>
              <a:buFont typeface="Wingdings" panose="05000000000000000000" charset="0"/>
              <a:buChar char="l"/>
            </a:pPr>
            <a:r>
              <a:rPr lang="zh-CN" altLang="en-US" sz="2800"/>
              <a:t>李鸿章的平捻策略</a:t>
            </a:r>
            <a:endParaRPr lang="zh-CN" altLang="en-US" sz="2800"/>
          </a:p>
          <a:p>
            <a:pPr indent="0" fontAlgn="auto">
              <a:lnSpc>
                <a:spcPct val="150000"/>
              </a:lnSpc>
              <a:buFont typeface="Wingdings" panose="05000000000000000000" charset="0"/>
              <a:buNone/>
            </a:pPr>
            <a:r>
              <a:rPr lang="en-US" altLang="zh-CN" sz="2800">
                <a:sym typeface="+mn-ea"/>
              </a:rPr>
              <a:t>     </a:t>
            </a:r>
            <a:r>
              <a:rPr lang="en-US" altLang="zh-CN" sz="2800">
                <a:sym typeface="+mn-ea"/>
                <a:hlinkClick r:id="rId5" action="ppaction://hlinksldjump"/>
              </a:rPr>
              <a:t>&gt;&gt;&gt;</a:t>
            </a:r>
            <a:endParaRPr lang="zh-CN" altLang="en-US" sz="2800"/>
          </a:p>
        </p:txBody>
      </p:sp>
      <p:sp>
        <p:nvSpPr>
          <p:cNvPr id="3" name="文本框 2"/>
          <p:cNvSpPr txBox="1"/>
          <p:nvPr/>
        </p:nvSpPr>
        <p:spPr>
          <a:xfrm>
            <a:off x="10309860" y="5727700"/>
            <a:ext cx="960120" cy="583565"/>
          </a:xfrm>
          <a:prstGeom prst="rect">
            <a:avLst/>
          </a:prstGeom>
          <a:noFill/>
        </p:spPr>
        <p:txBody>
          <a:bodyPr wrap="square" rtlCol="0">
            <a:spAutoFit/>
          </a:bodyPr>
          <a:p>
            <a:r>
              <a:rPr lang="en-US" altLang="zh-CN" sz="3200">
                <a:hlinkClick r:id="rId6" action="ppaction://hlinksldjump"/>
              </a:rPr>
              <a:t>&lt;&lt;&lt;</a:t>
            </a:r>
            <a:endParaRPr lang="en-US" altLang="zh-CN" sz="3200"/>
          </a:p>
        </p:txBody>
      </p:sp>
    </p:spTree>
    <p:custDataLst>
      <p:tags r:id="rId7"/>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 cstate="screen"/>
          <a:srcRect t="2054" b="3954"/>
          <a:stretch>
            <a:fillRect/>
          </a:stretch>
        </p:blipFill>
        <p:spPr>
          <a:xfrm>
            <a:off x="0" y="-1"/>
            <a:ext cx="12192000" cy="6858001"/>
          </a:xfrm>
          <a:prstGeom prst="rect">
            <a:avLst/>
          </a:prstGeom>
        </p:spPr>
      </p:pic>
      <p:sp>
        <p:nvSpPr>
          <p:cNvPr id="2" name="文本框 1"/>
          <p:cNvSpPr txBox="1"/>
          <p:nvPr/>
        </p:nvSpPr>
        <p:spPr>
          <a:xfrm>
            <a:off x="3068320" y="318770"/>
            <a:ext cx="6055360" cy="583565"/>
          </a:xfrm>
          <a:prstGeom prst="rect">
            <a:avLst/>
          </a:prstGeom>
          <a:noFill/>
        </p:spPr>
        <p:txBody>
          <a:bodyPr wrap="square" rtlCol="0">
            <a:spAutoFit/>
          </a:bodyPr>
          <a:p>
            <a:r>
              <a:rPr lang="zh-CN" altLang="en-US" sz="3200"/>
              <a:t>李鸿章的崛起和淮军的建立</a:t>
            </a:r>
            <a:endParaRPr lang="zh-CN" altLang="en-US" sz="3200"/>
          </a:p>
        </p:txBody>
      </p:sp>
      <p:sp>
        <p:nvSpPr>
          <p:cNvPr id="3" name="文本框 2"/>
          <p:cNvSpPr txBox="1"/>
          <p:nvPr/>
        </p:nvSpPr>
        <p:spPr>
          <a:xfrm>
            <a:off x="1287145" y="1217295"/>
            <a:ext cx="9617710" cy="4384675"/>
          </a:xfrm>
          <a:prstGeom prst="rect">
            <a:avLst/>
          </a:prstGeom>
          <a:noFill/>
        </p:spPr>
        <p:txBody>
          <a:bodyPr wrap="square" rtlCol="0">
            <a:spAutoFit/>
          </a:bodyPr>
          <a:p>
            <a:pPr fontAlgn="auto">
              <a:lnSpc>
                <a:spcPct val="150000"/>
              </a:lnSpc>
            </a:pPr>
            <a:r>
              <a:rPr lang="en-US" altLang="zh-CN"/>
              <a:t>      </a:t>
            </a:r>
            <a:r>
              <a:rPr lang="zh-CN" altLang="en-US"/>
              <a:t>政府经过十年努力没能平定叛乱，英国领事不但没不把洪秀全看成反贼，还把他当成欧洲各国倡导民权的革命党一样，用文明的礼仪对待他们，没想到后来</a:t>
            </a:r>
            <a:r>
              <a:rPr lang="zh-CN" altLang="en-US" b="1"/>
              <a:t>洪秀全骄奢淫逸，太平天国内部自相残杀</a:t>
            </a:r>
            <a:r>
              <a:rPr lang="zh-CN" altLang="en-US"/>
              <a:t>，内政一天比一天腐败。英美法都愿意借军队给北京政府平叛乱。美国人</a:t>
            </a:r>
            <a:r>
              <a:rPr lang="zh-CN" altLang="en-US" b="1"/>
              <a:t>华尔、白齐文</a:t>
            </a:r>
            <a:r>
              <a:rPr lang="zh-CN" altLang="en-US"/>
              <a:t>作为</a:t>
            </a:r>
            <a:r>
              <a:rPr lang="zh-CN" altLang="en-US" b="1"/>
              <a:t>常胜军</a:t>
            </a:r>
            <a:r>
              <a:rPr lang="zh-CN" altLang="en-US"/>
              <a:t>的将领。</a:t>
            </a:r>
            <a:endParaRPr lang="zh-CN" altLang="en-US"/>
          </a:p>
          <a:p>
            <a:pPr fontAlgn="auto">
              <a:lnSpc>
                <a:spcPct val="150000"/>
              </a:lnSpc>
            </a:pPr>
            <a:r>
              <a:rPr lang="zh-CN" altLang="en-US"/>
              <a:t>      在遭受太平军、捻军骚扰严重的</a:t>
            </a:r>
            <a:r>
              <a:rPr lang="zh-CN" altLang="en-US" b="1"/>
              <a:t>安徽</a:t>
            </a:r>
            <a:r>
              <a:rPr lang="zh-CN" altLang="en-US"/>
              <a:t>，李鸿章将</a:t>
            </a:r>
            <a:r>
              <a:rPr lang="zh-CN" altLang="en-US" b="1"/>
              <a:t>旧团练武装</a:t>
            </a:r>
            <a:r>
              <a:rPr lang="zh-CN" altLang="en-US"/>
              <a:t>组织起来建立了淮军。太平天国</a:t>
            </a:r>
            <a:r>
              <a:rPr lang="zh-CN" altLang="en-US" b="1"/>
              <a:t>程学启</a:t>
            </a:r>
            <a:r>
              <a:rPr lang="zh-CN" altLang="en-US"/>
              <a:t>投降了湘军，后划给了淮军。曾国藩调拔若干湘军作为补充，并选优秀统帅</a:t>
            </a:r>
            <a:r>
              <a:rPr lang="zh-CN" altLang="en-US" b="1"/>
              <a:t>郭松林</a:t>
            </a:r>
            <a:r>
              <a:rPr lang="zh-CN" altLang="en-US"/>
              <a:t>听从李鸿章的指挥。</a:t>
            </a:r>
            <a:endParaRPr lang="zh-CN" altLang="en-US"/>
          </a:p>
          <a:p>
            <a:pPr fontAlgn="auto">
              <a:lnSpc>
                <a:spcPct val="150000"/>
              </a:lnSpc>
            </a:pPr>
            <a:r>
              <a:rPr lang="zh-CN" altLang="en-US"/>
              <a:t>      同治元年</a:t>
            </a:r>
            <a:r>
              <a:rPr lang="zh-CN" altLang="en-US" b="1"/>
              <a:t>一万太平军</a:t>
            </a:r>
            <a:r>
              <a:rPr lang="zh-CN" altLang="en-US"/>
              <a:t>进攻松江，华尔以</a:t>
            </a:r>
            <a:r>
              <a:rPr lang="en-US" altLang="zh-CN"/>
              <a:t>500</a:t>
            </a:r>
            <a:r>
              <a:rPr lang="zh-CN" altLang="en-US"/>
              <a:t>常胜军击败敌军，李鸿章到达上海后，常胜军被划为李鸿章指挥。</a:t>
            </a:r>
            <a:endParaRPr lang="zh-CN" altLang="en-US"/>
          </a:p>
          <a:p>
            <a:endParaRPr lang="zh-CN" altLang="en-US"/>
          </a:p>
          <a:p>
            <a:r>
              <a:rPr lang="zh-CN" altLang="en-US"/>
              <a:t>  </a:t>
            </a:r>
            <a:endParaRPr lang="zh-CN" altLang="en-US"/>
          </a:p>
        </p:txBody>
      </p:sp>
      <p:sp>
        <p:nvSpPr>
          <p:cNvPr id="4" name="文本框 3">
            <a:hlinkClick r:id="rId2" action="ppaction://hlinksldjump"/>
          </p:cNvPr>
          <p:cNvSpPr txBox="1"/>
          <p:nvPr/>
        </p:nvSpPr>
        <p:spPr>
          <a:xfrm>
            <a:off x="10179685" y="5547360"/>
            <a:ext cx="960120" cy="583565"/>
          </a:xfrm>
          <a:prstGeom prst="rect">
            <a:avLst/>
          </a:prstGeom>
          <a:noFill/>
        </p:spPr>
        <p:txBody>
          <a:bodyPr wrap="square" rtlCol="0">
            <a:spAutoFit/>
          </a:bodyPr>
          <a:p>
            <a:r>
              <a:rPr lang="en-US" altLang="zh-CN" sz="3200">
                <a:hlinkClick r:id="rId2" action="ppaction://hlinksldjump"/>
              </a:rPr>
              <a:t>&lt;&lt;&lt;</a:t>
            </a:r>
            <a:endParaRPr lang="en-US" altLang="zh-CN" sz="3200"/>
          </a:p>
        </p:txBody>
      </p:sp>
    </p:spTree>
    <p:custDataLst>
      <p:tags r:id="rId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 cstate="screen"/>
          <a:srcRect t="2054" b="3954"/>
          <a:stretch>
            <a:fillRect/>
          </a:stretch>
        </p:blipFill>
        <p:spPr>
          <a:xfrm>
            <a:off x="0" y="-1"/>
            <a:ext cx="12192000" cy="6858001"/>
          </a:xfrm>
          <a:prstGeom prst="rect">
            <a:avLst/>
          </a:prstGeom>
        </p:spPr>
      </p:pic>
      <p:pic>
        <p:nvPicPr>
          <p:cNvPr id="3" name="图片 2"/>
          <p:cNvPicPr>
            <a:picLocks noChangeAspect="1"/>
          </p:cNvPicPr>
          <p:nvPr/>
        </p:nvPicPr>
        <p:blipFill>
          <a:blip r:embed="rId2"/>
          <a:stretch>
            <a:fillRect/>
          </a:stretch>
        </p:blipFill>
        <p:spPr>
          <a:xfrm>
            <a:off x="399415" y="1792605"/>
            <a:ext cx="4789805" cy="3048635"/>
          </a:xfrm>
          <a:prstGeom prst="rect">
            <a:avLst/>
          </a:prstGeom>
        </p:spPr>
      </p:pic>
      <p:sp>
        <p:nvSpPr>
          <p:cNvPr id="4" name="文本框 3"/>
          <p:cNvSpPr txBox="1"/>
          <p:nvPr/>
        </p:nvSpPr>
        <p:spPr>
          <a:xfrm>
            <a:off x="4645660" y="308610"/>
            <a:ext cx="3093720" cy="583565"/>
          </a:xfrm>
          <a:prstGeom prst="rect">
            <a:avLst/>
          </a:prstGeom>
          <a:noFill/>
        </p:spPr>
        <p:txBody>
          <a:bodyPr wrap="square" rtlCol="0">
            <a:spAutoFit/>
          </a:bodyPr>
          <a:p>
            <a:r>
              <a:rPr lang="zh-CN" altLang="en-US" sz="3200">
                <a:sym typeface="+mn-ea"/>
              </a:rPr>
              <a:t>收复南京</a:t>
            </a:r>
            <a:endParaRPr lang="zh-CN" altLang="en-US" sz="3200">
              <a:sym typeface="+mn-ea"/>
            </a:endParaRPr>
          </a:p>
        </p:txBody>
      </p:sp>
      <p:sp>
        <p:nvSpPr>
          <p:cNvPr id="5" name="文本框 4"/>
          <p:cNvSpPr txBox="1"/>
          <p:nvPr/>
        </p:nvSpPr>
        <p:spPr>
          <a:xfrm>
            <a:off x="5529580" y="1273175"/>
            <a:ext cx="5901055" cy="3876675"/>
          </a:xfrm>
          <a:prstGeom prst="rect">
            <a:avLst/>
          </a:prstGeom>
          <a:noFill/>
        </p:spPr>
        <p:txBody>
          <a:bodyPr wrap="square" rtlCol="0">
            <a:spAutoFit/>
          </a:bodyPr>
          <a:p>
            <a:pPr fontAlgn="auto">
              <a:lnSpc>
                <a:spcPct val="150000"/>
              </a:lnSpc>
            </a:pPr>
            <a:r>
              <a:rPr lang="en-US" altLang="zh-CN"/>
              <a:t>    </a:t>
            </a:r>
            <a:r>
              <a:rPr lang="en-US" altLang="zh-CN" sz="1600"/>
              <a:t>1855</a:t>
            </a:r>
            <a:r>
              <a:rPr lang="zh-CN" altLang="en-US" sz="1600"/>
              <a:t>年，</a:t>
            </a:r>
            <a:r>
              <a:rPr lang="en-US" altLang="zh-CN" sz="1600"/>
              <a:t>20</a:t>
            </a:r>
            <a:r>
              <a:rPr lang="zh-CN" altLang="en-US" sz="1600"/>
              <a:t>万太平军连攻</a:t>
            </a:r>
            <a:r>
              <a:rPr lang="zh-CN" altLang="en-US" sz="1600" b="1">
                <a:sym typeface="+mn-ea"/>
              </a:rPr>
              <a:t>雨花台</a:t>
            </a:r>
            <a:r>
              <a:rPr lang="en-US" altLang="zh-CN" sz="1600">
                <a:sym typeface="+mn-ea"/>
              </a:rPr>
              <a:t>15</a:t>
            </a:r>
            <a:r>
              <a:rPr lang="zh-CN" altLang="en-US" sz="1600">
                <a:sym typeface="+mn-ea"/>
              </a:rPr>
              <a:t>天，城中统帅</a:t>
            </a:r>
            <a:r>
              <a:rPr lang="zh-CN" altLang="en-US" sz="1600" b="1">
                <a:sym typeface="+mn-ea"/>
              </a:rPr>
              <a:t>曾国荃</a:t>
            </a:r>
            <a:r>
              <a:rPr lang="zh-CN" altLang="en-US" sz="1600">
                <a:sym typeface="+mn-ea"/>
              </a:rPr>
              <a:t>能和战士同甘共苦，士兵都愿意为他去死，因此</a:t>
            </a:r>
            <a:r>
              <a:rPr lang="en-US" altLang="zh-CN" sz="1600">
                <a:sym typeface="+mn-ea"/>
              </a:rPr>
              <a:t>3</a:t>
            </a:r>
            <a:r>
              <a:rPr lang="zh-CN" altLang="en-US" sz="1600">
                <a:sym typeface="+mn-ea"/>
              </a:rPr>
              <a:t>万政府军团结一心，抵抗了十倍的太平军。在这场战役中，洪秀全大势已去。</a:t>
            </a:r>
            <a:endParaRPr lang="zh-CN" altLang="en-US" sz="1600">
              <a:sym typeface="+mn-ea"/>
            </a:endParaRPr>
          </a:p>
          <a:p>
            <a:pPr fontAlgn="auto">
              <a:lnSpc>
                <a:spcPct val="150000"/>
              </a:lnSpc>
            </a:pPr>
            <a:r>
              <a:rPr lang="zh-CN" altLang="en-US" sz="1600">
                <a:sym typeface="+mn-ea"/>
              </a:rPr>
              <a:t>     淮军后收复了四江口、常熟、江阴、苏州、嘉兴、常州。</a:t>
            </a:r>
            <a:endParaRPr lang="zh-CN" altLang="en-US" sz="1600">
              <a:sym typeface="+mn-ea"/>
            </a:endParaRPr>
          </a:p>
          <a:p>
            <a:pPr fontAlgn="auto">
              <a:lnSpc>
                <a:spcPct val="150000"/>
              </a:lnSpc>
            </a:pPr>
            <a:r>
              <a:rPr lang="zh-CN" altLang="en-US" sz="1600">
                <a:sym typeface="+mn-ea"/>
              </a:rPr>
              <a:t>     </a:t>
            </a:r>
            <a:r>
              <a:rPr lang="zh-CN" altLang="en-US" sz="1600" b="1">
                <a:sym typeface="+mn-ea"/>
              </a:rPr>
              <a:t>洪秀全在南京自杀</a:t>
            </a:r>
            <a:r>
              <a:rPr lang="zh-CN" altLang="en-US" sz="1600">
                <a:sym typeface="+mn-ea"/>
              </a:rPr>
              <a:t>，诸将拥立幼主</a:t>
            </a:r>
            <a:r>
              <a:rPr lang="zh-CN" altLang="en-US" sz="1600" b="1">
                <a:sym typeface="+mn-ea"/>
              </a:rPr>
              <a:t>洪福</a:t>
            </a:r>
            <a:r>
              <a:rPr lang="zh-CN" altLang="en-US" sz="1600">
                <a:sym typeface="+mn-ea"/>
              </a:rPr>
              <a:t>继位。洪秀全死后所有命令都由</a:t>
            </a:r>
            <a:r>
              <a:rPr lang="zh-CN" altLang="en-US" sz="1600" b="1">
                <a:sym typeface="+mn-ea"/>
              </a:rPr>
              <a:t>李秀成</a:t>
            </a:r>
            <a:r>
              <a:rPr lang="zh-CN" altLang="en-US" sz="1600">
                <a:sym typeface="+mn-ea"/>
              </a:rPr>
              <a:t>发布，李秀成知人善任，恩威并行，智力和勇气都无与伦比所有人都佩服他。李秀成用自己的好马救幼主的性命，自己慷慨赴死，有和国家共存亡、同生死的志向。</a:t>
            </a:r>
            <a:endParaRPr lang="zh-CN" altLang="en-US" sz="1600">
              <a:sym typeface="+mn-ea"/>
            </a:endParaRPr>
          </a:p>
          <a:p>
            <a:pPr fontAlgn="auto">
              <a:lnSpc>
                <a:spcPct val="150000"/>
              </a:lnSpc>
            </a:pPr>
            <a:r>
              <a:rPr lang="zh-CN" altLang="en-US" sz="1600">
                <a:sym typeface="+mn-ea"/>
              </a:rPr>
              <a:t>     梁启超</a:t>
            </a:r>
            <a:r>
              <a:rPr lang="en-US" altLang="zh-CN" sz="1600">
                <a:sym typeface="+mn-ea"/>
              </a:rPr>
              <a:t>——</a:t>
            </a:r>
            <a:r>
              <a:rPr lang="zh-CN" altLang="en-US" sz="1600" b="1">
                <a:sym typeface="+mn-ea"/>
              </a:rPr>
              <a:t>李秀成是真正的豪杰</a:t>
            </a:r>
            <a:r>
              <a:rPr lang="zh-CN" altLang="en-US" sz="1600">
                <a:sym typeface="+mn-ea"/>
              </a:rPr>
              <a:t>，如果让李秀成坐在洪秀全的位子上，今天的中国还不知道是谁的呢。</a:t>
            </a:r>
            <a:r>
              <a:rPr lang="zh-CN" altLang="en-US">
                <a:sym typeface="+mn-ea"/>
              </a:rPr>
              <a:t>  </a:t>
            </a:r>
            <a:endParaRPr lang="zh-CN" altLang="en-US">
              <a:sym typeface="+mn-ea"/>
            </a:endParaRPr>
          </a:p>
        </p:txBody>
      </p:sp>
      <p:sp>
        <p:nvSpPr>
          <p:cNvPr id="6" name="文本框 5">
            <a:hlinkClick r:id="rId3" action="ppaction://hlinksldjump"/>
          </p:cNvPr>
          <p:cNvSpPr txBox="1"/>
          <p:nvPr/>
        </p:nvSpPr>
        <p:spPr>
          <a:xfrm>
            <a:off x="11098530" y="5986780"/>
            <a:ext cx="960120" cy="583565"/>
          </a:xfrm>
          <a:prstGeom prst="rect">
            <a:avLst/>
          </a:prstGeom>
          <a:noFill/>
        </p:spPr>
        <p:txBody>
          <a:bodyPr wrap="square" rtlCol="0">
            <a:spAutoFit/>
          </a:bodyPr>
          <a:p>
            <a:r>
              <a:rPr lang="en-US" altLang="zh-CN" sz="3200">
                <a:hlinkClick r:id="rId3" action="ppaction://hlinksldjump"/>
              </a:rPr>
              <a:t>&lt;&lt;&lt;</a:t>
            </a:r>
            <a:endParaRPr lang="en-US" altLang="zh-CN" sz="3200"/>
          </a:p>
        </p:txBody>
      </p:sp>
    </p:spTree>
    <p:custDataLst>
      <p:tags r:id="rId4"/>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 cstate="screen"/>
          <a:srcRect t="2054" b="3954"/>
          <a:stretch>
            <a:fillRect/>
          </a:stretch>
        </p:blipFill>
        <p:spPr>
          <a:xfrm>
            <a:off x="0" y="-1"/>
            <a:ext cx="12192000" cy="6858001"/>
          </a:xfrm>
          <a:prstGeom prst="rect">
            <a:avLst/>
          </a:prstGeom>
        </p:spPr>
      </p:pic>
      <p:sp>
        <p:nvSpPr>
          <p:cNvPr id="2" name="文本框 1"/>
          <p:cNvSpPr txBox="1"/>
          <p:nvPr/>
        </p:nvSpPr>
        <p:spPr>
          <a:xfrm>
            <a:off x="4846955" y="304800"/>
            <a:ext cx="3103880" cy="521970"/>
          </a:xfrm>
          <a:prstGeom prst="rect">
            <a:avLst/>
          </a:prstGeom>
          <a:noFill/>
        </p:spPr>
        <p:txBody>
          <a:bodyPr wrap="square" rtlCol="0">
            <a:spAutoFit/>
          </a:bodyPr>
          <a:p>
            <a:r>
              <a:rPr lang="zh-CN" altLang="en-US" sz="2800"/>
              <a:t>捻军的猖狂</a:t>
            </a:r>
            <a:endParaRPr lang="zh-CN" altLang="en-US" sz="2800"/>
          </a:p>
        </p:txBody>
      </p:sp>
      <p:sp>
        <p:nvSpPr>
          <p:cNvPr id="3" name="文本框 2"/>
          <p:cNvSpPr txBox="1"/>
          <p:nvPr/>
        </p:nvSpPr>
        <p:spPr>
          <a:xfrm>
            <a:off x="1275080" y="1456055"/>
            <a:ext cx="9925050" cy="3461385"/>
          </a:xfrm>
          <a:prstGeom prst="rect">
            <a:avLst/>
          </a:prstGeom>
          <a:noFill/>
        </p:spPr>
        <p:txBody>
          <a:bodyPr wrap="square" rtlCol="0">
            <a:spAutoFit/>
          </a:bodyPr>
          <a:p>
            <a:pPr fontAlgn="auto">
              <a:lnSpc>
                <a:spcPct val="150000"/>
              </a:lnSpc>
            </a:pPr>
            <a:r>
              <a:rPr lang="en-US" altLang="zh-CN"/>
              <a:t>    </a:t>
            </a:r>
            <a:r>
              <a:rPr lang="zh-CN" altLang="en-US" sz="1600"/>
              <a:t>收复南京之后，中国的战争少了一半，但是捻军还在猖狂。“捻”是淮北方言，意思是“一股一伙”。捻军造反开始于</a:t>
            </a:r>
            <a:r>
              <a:rPr lang="zh-CN" altLang="en-US" sz="1600" b="1"/>
              <a:t>山东</a:t>
            </a:r>
            <a:r>
              <a:rPr lang="zh-CN" altLang="en-US" sz="1600"/>
              <a:t>的无业游民。在咸丰三年时，洪秀全攻占了安庆、南京，安徽全省都震动了，捻党趁着这个机会再宿州、亳州、寿州、蒙县等地造反。奉朝廷剿捻的人总是被打败，捻军气焰越来越嚣张。</a:t>
            </a:r>
            <a:endParaRPr lang="zh-CN" altLang="en-US" sz="1600"/>
          </a:p>
          <a:p>
            <a:pPr fontAlgn="auto">
              <a:lnSpc>
                <a:spcPct val="150000"/>
              </a:lnSpc>
            </a:pPr>
            <a:endParaRPr lang="zh-CN" altLang="en-US" sz="1600"/>
          </a:p>
          <a:p>
            <a:pPr fontAlgn="auto">
              <a:lnSpc>
                <a:spcPct val="150000"/>
              </a:lnSpc>
            </a:pPr>
            <a:r>
              <a:rPr lang="zh-CN" altLang="en-US" sz="1600"/>
              <a:t>    蒙古科尔沁亲王受派剿捻，多次被击败，南京被收复后，一些</a:t>
            </a:r>
            <a:r>
              <a:rPr lang="zh-CN" altLang="en-US" sz="1600" b="1"/>
              <a:t>太平军</a:t>
            </a:r>
            <a:r>
              <a:rPr lang="zh-CN" altLang="en-US" sz="1600"/>
              <a:t>加入了捻军。科尔沁亲王在一次追击捻军中阵亡，朝廷火速任命</a:t>
            </a:r>
            <a:r>
              <a:rPr lang="zh-CN" altLang="en-US" sz="1600" b="1"/>
              <a:t>李鸿章</a:t>
            </a:r>
            <a:r>
              <a:rPr lang="zh-CN" altLang="en-US" sz="1600"/>
              <a:t>为</a:t>
            </a:r>
            <a:r>
              <a:rPr lang="zh-CN" altLang="en-US" sz="1600" b="1"/>
              <a:t>钦差大臣</a:t>
            </a:r>
            <a:r>
              <a:rPr lang="zh-CN" altLang="en-US" sz="1600"/>
              <a:t>。</a:t>
            </a:r>
            <a:endParaRPr lang="zh-CN" altLang="en-US" sz="1600"/>
          </a:p>
          <a:p>
            <a:pPr fontAlgn="auto">
              <a:lnSpc>
                <a:spcPct val="150000"/>
              </a:lnSpc>
            </a:pPr>
            <a:endParaRPr lang="zh-CN" altLang="en-US" sz="1600"/>
          </a:p>
          <a:p>
            <a:pPr fontAlgn="auto">
              <a:lnSpc>
                <a:spcPct val="150000"/>
              </a:lnSpc>
            </a:pPr>
            <a:r>
              <a:rPr lang="zh-CN" altLang="en-US" sz="1600"/>
              <a:t>   收复南京之后，曾国藩的志愿已实现，他认为</a:t>
            </a:r>
            <a:r>
              <a:rPr lang="zh-CN" altLang="en-US" sz="1600" b="1"/>
              <a:t>湘军</a:t>
            </a:r>
            <a:r>
              <a:rPr lang="zh-CN" altLang="en-US" sz="1600"/>
              <a:t>暮气渐重，不能在打仗了，逐渐将湘军遣散，只用</a:t>
            </a:r>
            <a:r>
              <a:rPr lang="zh-CN" altLang="en-US" sz="1600" b="1"/>
              <a:t>淮军</a:t>
            </a:r>
            <a:r>
              <a:rPr lang="zh-CN" altLang="en-US" sz="1600"/>
              <a:t>奔赴前线。而后曾国藩称病辞去职务，把位子让给了李鸿章。曾国藩回到两江总督的位置负责后勤保障。</a:t>
            </a:r>
            <a:endParaRPr lang="zh-CN" altLang="en-US" sz="1600"/>
          </a:p>
        </p:txBody>
      </p:sp>
      <p:sp>
        <p:nvSpPr>
          <p:cNvPr id="4" name="文本框 3">
            <a:hlinkClick r:id="rId2" action="ppaction://hlinksldjump"/>
          </p:cNvPr>
          <p:cNvSpPr txBox="1"/>
          <p:nvPr/>
        </p:nvSpPr>
        <p:spPr>
          <a:xfrm>
            <a:off x="10179685" y="5547360"/>
            <a:ext cx="960120" cy="583565"/>
          </a:xfrm>
          <a:prstGeom prst="rect">
            <a:avLst/>
          </a:prstGeom>
          <a:noFill/>
        </p:spPr>
        <p:txBody>
          <a:bodyPr wrap="square" rtlCol="0">
            <a:spAutoFit/>
          </a:bodyPr>
          <a:p>
            <a:r>
              <a:rPr lang="en-US" altLang="zh-CN" sz="3200">
                <a:hlinkClick r:id="rId2" action="ppaction://hlinksldjump"/>
              </a:rPr>
              <a:t>&lt;&lt;&lt;</a:t>
            </a:r>
            <a:endParaRPr lang="en-US" altLang="zh-CN" sz="3200"/>
          </a:p>
        </p:txBody>
      </p:sp>
    </p:spTree>
    <p:custDataLst>
      <p:tags r:id="rId3"/>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 cstate="screen"/>
          <a:srcRect t="2054" b="3954"/>
          <a:stretch>
            <a:fillRect/>
          </a:stretch>
        </p:blipFill>
        <p:spPr>
          <a:xfrm>
            <a:off x="0" y="-1"/>
            <a:ext cx="12192000" cy="6858001"/>
          </a:xfrm>
          <a:prstGeom prst="rect">
            <a:avLst/>
          </a:prstGeom>
        </p:spPr>
      </p:pic>
      <p:sp>
        <p:nvSpPr>
          <p:cNvPr id="2" name="文本框 1"/>
          <p:cNvSpPr txBox="1"/>
          <p:nvPr/>
        </p:nvSpPr>
        <p:spPr>
          <a:xfrm>
            <a:off x="4544060" y="360045"/>
            <a:ext cx="3103880" cy="521970"/>
          </a:xfrm>
          <a:prstGeom prst="rect">
            <a:avLst/>
          </a:prstGeom>
          <a:noFill/>
        </p:spPr>
        <p:txBody>
          <a:bodyPr wrap="square" rtlCol="0">
            <a:spAutoFit/>
          </a:bodyPr>
          <a:p>
            <a:r>
              <a:rPr lang="zh-CN" altLang="en-US" sz="2800">
                <a:sym typeface="+mn-ea"/>
              </a:rPr>
              <a:t>李鸿章的平捻策略</a:t>
            </a:r>
            <a:endParaRPr lang="zh-CN" altLang="en-US" sz="2800"/>
          </a:p>
        </p:txBody>
      </p:sp>
      <p:sp>
        <p:nvSpPr>
          <p:cNvPr id="3" name="文本框 2"/>
          <p:cNvSpPr txBox="1"/>
          <p:nvPr/>
        </p:nvSpPr>
        <p:spPr>
          <a:xfrm>
            <a:off x="1787525" y="1219200"/>
            <a:ext cx="8617585" cy="4569460"/>
          </a:xfrm>
          <a:prstGeom prst="rect">
            <a:avLst/>
          </a:prstGeom>
          <a:noFill/>
        </p:spPr>
        <p:txBody>
          <a:bodyPr wrap="square" rtlCol="0">
            <a:spAutoFit/>
          </a:bodyPr>
          <a:p>
            <a:pPr fontAlgn="auto">
              <a:lnSpc>
                <a:spcPct val="150000"/>
              </a:lnSpc>
            </a:pPr>
            <a:r>
              <a:rPr lang="en-US" altLang="zh-CN"/>
              <a:t>      </a:t>
            </a:r>
            <a:r>
              <a:rPr lang="zh-CN" altLang="en-US" sz="1600"/>
              <a:t>李鸿章认为捻军已经成为流寇，设法阻止他们继续流窜，然后集中兵力共同进剿，是最好的办法。李鸿章上奏称必须把捻军逼迫到</a:t>
            </a:r>
            <a:r>
              <a:rPr lang="zh-CN" altLang="en-US" sz="1600" b="1"/>
              <a:t>地形复杂的地方</a:t>
            </a:r>
            <a:r>
              <a:rPr lang="zh-CN" altLang="en-US" sz="1600"/>
              <a:t>，然后故意</a:t>
            </a:r>
            <a:r>
              <a:rPr lang="zh-CN" altLang="en-US" sz="1600" b="1"/>
              <a:t>放弃地盘诱敌深入</a:t>
            </a:r>
            <a:r>
              <a:rPr lang="zh-CN" altLang="en-US" sz="1600"/>
              <a:t>，最后</a:t>
            </a:r>
            <a:r>
              <a:rPr lang="zh-CN" altLang="en-US" sz="1600" b="1"/>
              <a:t>集中各省兵力</a:t>
            </a:r>
            <a:r>
              <a:rPr lang="zh-CN" altLang="en-US" sz="1600"/>
              <a:t>将其包围。后来他能成功都是因为这种战略。</a:t>
            </a:r>
            <a:endParaRPr lang="zh-CN" altLang="en-US" sz="1600"/>
          </a:p>
          <a:p>
            <a:pPr fontAlgn="auto">
              <a:lnSpc>
                <a:spcPct val="150000"/>
              </a:lnSpc>
            </a:pPr>
            <a:r>
              <a:rPr lang="zh-CN" altLang="en-US" sz="1600"/>
              <a:t>      平定西捻（湖北、陕西）更难打，没有地形来包围捻军。李鸿章让百姓</a:t>
            </a:r>
            <a:r>
              <a:rPr lang="zh-CN" altLang="en-US" sz="1600" b="1"/>
              <a:t>筑碉堡、城寨</a:t>
            </a:r>
            <a:r>
              <a:rPr lang="zh-CN" altLang="en-US" sz="1600"/>
              <a:t>，捻军一来就把粮食和马藏进去，既可以保自家安全，还能把捻军置于绝境。</a:t>
            </a:r>
            <a:endParaRPr lang="zh-CN" altLang="en-US" sz="1600"/>
          </a:p>
          <a:p>
            <a:pPr fontAlgn="auto">
              <a:lnSpc>
                <a:spcPct val="150000"/>
              </a:lnSpc>
            </a:pPr>
            <a:r>
              <a:rPr lang="zh-CN" altLang="en-US" sz="1600"/>
              <a:t>      </a:t>
            </a:r>
            <a:r>
              <a:rPr lang="zh-CN" altLang="en-US" sz="1600" b="1"/>
              <a:t>李鸿章</a:t>
            </a:r>
            <a:r>
              <a:rPr lang="zh-CN" altLang="en-US" sz="1600"/>
              <a:t>的用兵之道是先进行详细策划然后再行动，对敌人的了解和判断十分准确，因此打了十五年的仗从未吃过亏。对待部下都用</a:t>
            </a:r>
            <a:r>
              <a:rPr lang="zh-CN" altLang="en-US" sz="1600" b="1"/>
              <a:t>朋友道义</a:t>
            </a:r>
            <a:r>
              <a:rPr lang="zh-CN" altLang="en-US" sz="1600"/>
              <a:t>交往，相亲相爱，属下都乐意为他效命，他是一个善于</a:t>
            </a:r>
            <a:r>
              <a:rPr lang="zh-CN" altLang="en-US" sz="1600" b="1"/>
              <a:t>统帅将领</a:t>
            </a:r>
            <a:r>
              <a:rPr lang="zh-CN" altLang="en-US" sz="1600"/>
              <a:t>的人才。</a:t>
            </a:r>
            <a:endParaRPr lang="zh-CN" altLang="en-US" sz="1600"/>
          </a:p>
          <a:p>
            <a:pPr fontAlgn="auto">
              <a:lnSpc>
                <a:spcPct val="150000"/>
              </a:lnSpc>
            </a:pPr>
            <a:r>
              <a:rPr lang="zh-CN" altLang="en-US" sz="1600"/>
              <a:t>      李鸿章军事才干能得意施展也</a:t>
            </a:r>
            <a:r>
              <a:rPr lang="zh-CN" altLang="en-US" sz="1600" b="1"/>
              <a:t>得益于曾国藩</a:t>
            </a:r>
            <a:r>
              <a:rPr lang="zh-CN" altLang="en-US" sz="1600"/>
              <a:t>。剿灭捻军的时候，有充足的粮饷供应，都得益于一位好两江总督在后面。除此之外，李鸿章在曾国藩军中多年，既学会了道德义理，也学会了带兵打仗。他一生所践行的吃苦耐劳、任劳任怨的精神，以及他开诚布公、团结不下的治军方法都是从曾国藩那里学来的。</a:t>
            </a:r>
            <a:endParaRPr lang="zh-CN" altLang="en-US" sz="1600"/>
          </a:p>
        </p:txBody>
      </p:sp>
      <p:sp>
        <p:nvSpPr>
          <p:cNvPr id="4" name="文本框 3">
            <a:hlinkClick r:id="rId2" action="ppaction://hlinksldjump"/>
          </p:cNvPr>
          <p:cNvSpPr txBox="1"/>
          <p:nvPr/>
        </p:nvSpPr>
        <p:spPr>
          <a:xfrm>
            <a:off x="10405110" y="5657215"/>
            <a:ext cx="960120" cy="583565"/>
          </a:xfrm>
          <a:prstGeom prst="rect">
            <a:avLst/>
          </a:prstGeom>
          <a:noFill/>
        </p:spPr>
        <p:txBody>
          <a:bodyPr wrap="square" rtlCol="0">
            <a:spAutoFit/>
          </a:bodyPr>
          <a:p>
            <a:r>
              <a:rPr lang="en-US" altLang="zh-CN" sz="3200">
                <a:hlinkClick r:id="rId2" tooltip="" action="ppaction://hlinksldjump"/>
              </a:rPr>
              <a:t>&lt;&lt;&lt;</a:t>
            </a:r>
            <a:endParaRPr lang="en-US" altLang="zh-CN" sz="3200"/>
          </a:p>
        </p:txBody>
      </p:sp>
    </p:spTree>
    <p:custDataLst>
      <p:tags r:id="rId3"/>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 cstate="screen"/>
          <a:srcRect t="2054" b="3954"/>
          <a:stretch>
            <a:fillRect/>
          </a:stretch>
        </p:blipFill>
        <p:spPr>
          <a:xfrm>
            <a:off x="0" y="-1"/>
            <a:ext cx="12192000" cy="6858001"/>
          </a:xfrm>
          <a:prstGeom prst="rect">
            <a:avLst/>
          </a:prstGeom>
        </p:spPr>
      </p:pic>
      <p:sp>
        <p:nvSpPr>
          <p:cNvPr id="2" name="文本框 1"/>
          <p:cNvSpPr txBox="1"/>
          <p:nvPr/>
        </p:nvSpPr>
        <p:spPr>
          <a:xfrm>
            <a:off x="3128010" y="530860"/>
            <a:ext cx="5542915" cy="2091690"/>
          </a:xfrm>
          <a:prstGeom prst="rect">
            <a:avLst/>
          </a:prstGeom>
          <a:noFill/>
        </p:spPr>
        <p:txBody>
          <a:bodyPr wrap="square" rtlCol="0">
            <a:spAutoFit/>
          </a:bodyPr>
          <a:p>
            <a:r>
              <a:rPr lang="zh-CN" altLang="en-US" sz="4000" b="1">
                <a:latin typeface="宋体" panose="02010600030101010101" pitchFamily="2" charset="-122"/>
                <a:ea typeface="宋体" panose="02010600030101010101" pitchFamily="2" charset="-122"/>
              </a:rPr>
              <a:t>洋务运动时期的李鸿章</a:t>
            </a:r>
            <a:endParaRPr lang="zh-CN" altLang="en-US" sz="2000" b="1">
              <a:latin typeface="宋体" panose="02010600030101010101" pitchFamily="2" charset="-122"/>
              <a:ea typeface="宋体" panose="02010600030101010101" pitchFamily="2" charset="-122"/>
            </a:endParaRPr>
          </a:p>
          <a:p>
            <a:endParaRPr lang="zh-CN" altLang="en-US"/>
          </a:p>
          <a:p>
            <a:endParaRPr lang="zh-CN" altLang="en-US"/>
          </a:p>
          <a:p>
            <a:endParaRPr lang="zh-CN" altLang="en-US"/>
          </a:p>
          <a:p>
            <a:pPr marL="457200" indent="-457200" fontAlgn="auto">
              <a:lnSpc>
                <a:spcPct val="150000"/>
              </a:lnSpc>
              <a:buFont typeface="Wingdings" panose="05000000000000000000" charset="0"/>
              <a:buChar char="l"/>
            </a:pPr>
            <a:endParaRPr lang="en-US" altLang="zh-CN" sz="2400"/>
          </a:p>
        </p:txBody>
      </p:sp>
      <p:sp>
        <p:nvSpPr>
          <p:cNvPr id="3" name="文本框 2"/>
          <p:cNvSpPr txBox="1"/>
          <p:nvPr/>
        </p:nvSpPr>
        <p:spPr>
          <a:xfrm>
            <a:off x="3664585" y="2837815"/>
            <a:ext cx="4469765" cy="3076575"/>
          </a:xfrm>
          <a:prstGeom prst="rect">
            <a:avLst/>
          </a:prstGeom>
          <a:noFill/>
        </p:spPr>
        <p:txBody>
          <a:bodyPr wrap="square" rtlCol="0">
            <a:spAutoFit/>
          </a:bodyPr>
          <a:p>
            <a:pPr marL="457200" indent="-457200" fontAlgn="auto">
              <a:lnSpc>
                <a:spcPct val="150000"/>
              </a:lnSpc>
              <a:buFont typeface="Wingdings" panose="05000000000000000000" charset="0"/>
              <a:buChar char="l"/>
            </a:pPr>
            <a:r>
              <a:rPr lang="zh-CN" altLang="en-US" sz="3200">
                <a:sym typeface="+mn-ea"/>
              </a:rPr>
              <a:t>洋务运动的业绩</a:t>
            </a:r>
            <a:endParaRPr lang="zh-CN" altLang="en-US" sz="3200"/>
          </a:p>
          <a:p>
            <a:pPr indent="0" fontAlgn="auto">
              <a:lnSpc>
                <a:spcPct val="150000"/>
              </a:lnSpc>
              <a:buFont typeface="Wingdings" panose="05000000000000000000" charset="0"/>
              <a:buNone/>
            </a:pPr>
            <a:r>
              <a:rPr lang="en-US" altLang="zh-CN" sz="3200">
                <a:sym typeface="+mn-ea"/>
              </a:rPr>
              <a:t>     </a:t>
            </a:r>
            <a:r>
              <a:rPr lang="en-US" altLang="zh-CN" sz="3200">
                <a:sym typeface="+mn-ea"/>
                <a:hlinkClick r:id="rId2" action="ppaction://hlinksldjump"/>
              </a:rPr>
              <a:t>&gt;&gt;&gt;</a:t>
            </a:r>
            <a:endParaRPr lang="zh-CN" altLang="en-US" sz="3200"/>
          </a:p>
          <a:p>
            <a:pPr marL="457200" indent="-457200" fontAlgn="auto">
              <a:lnSpc>
                <a:spcPct val="150000"/>
              </a:lnSpc>
              <a:buFont typeface="Wingdings" panose="05000000000000000000" charset="0"/>
              <a:buChar char="l"/>
            </a:pPr>
            <a:r>
              <a:rPr lang="zh-CN" altLang="en-US" sz="3200">
                <a:sym typeface="+mn-ea"/>
              </a:rPr>
              <a:t>洋务运动失败的原因</a:t>
            </a:r>
            <a:endParaRPr lang="zh-CN" altLang="en-US" sz="3200"/>
          </a:p>
          <a:p>
            <a:r>
              <a:rPr lang="en-US" altLang="zh-CN" sz="3200">
                <a:sym typeface="+mn-ea"/>
              </a:rPr>
              <a:t>     </a:t>
            </a:r>
            <a:r>
              <a:rPr lang="en-US" altLang="zh-CN" sz="3200">
                <a:sym typeface="+mn-ea"/>
                <a:hlinkClick r:id="rId3" action="ppaction://hlinksldjump"/>
              </a:rPr>
              <a:t>&gt;&gt;&gt;</a:t>
            </a:r>
            <a:endParaRPr lang="en-US" altLang="zh-CN"/>
          </a:p>
          <a:p>
            <a:endParaRPr lang="zh-CN" altLang="en-US"/>
          </a:p>
        </p:txBody>
      </p:sp>
      <p:sp>
        <p:nvSpPr>
          <p:cNvPr id="4" name="文本框 3"/>
          <p:cNvSpPr txBox="1"/>
          <p:nvPr/>
        </p:nvSpPr>
        <p:spPr>
          <a:xfrm>
            <a:off x="2527300" y="1423670"/>
            <a:ext cx="6925945" cy="1198880"/>
          </a:xfrm>
          <a:prstGeom prst="rect">
            <a:avLst/>
          </a:prstGeom>
          <a:noFill/>
        </p:spPr>
        <p:txBody>
          <a:bodyPr wrap="square" rtlCol="0">
            <a:spAutoFit/>
          </a:bodyPr>
          <a:p>
            <a:pPr fontAlgn="auto">
              <a:lnSpc>
                <a:spcPct val="150000"/>
              </a:lnSpc>
            </a:pPr>
            <a:r>
              <a:rPr lang="en-US" altLang="zh-CN">
                <a:sym typeface="+mn-ea"/>
              </a:rPr>
              <a:t>    </a:t>
            </a:r>
            <a:r>
              <a:rPr lang="zh-CN" altLang="en-US">
                <a:sym typeface="+mn-ea"/>
              </a:rPr>
              <a:t>洋务是李鸿章二十多年的事业，他因为洋务被全天下的穷酸的读书人唾骂，他也因为洋务被全天下的功利之徒吹捧。</a:t>
            </a:r>
            <a:endParaRPr lang="zh-CN" altLang="en-US"/>
          </a:p>
          <a:p>
            <a:endParaRPr lang="zh-CN" altLang="en-US"/>
          </a:p>
        </p:txBody>
      </p:sp>
      <p:sp>
        <p:nvSpPr>
          <p:cNvPr id="5" name="文本框 4"/>
          <p:cNvSpPr txBox="1"/>
          <p:nvPr/>
        </p:nvSpPr>
        <p:spPr>
          <a:xfrm>
            <a:off x="10309860" y="5727700"/>
            <a:ext cx="960120" cy="583565"/>
          </a:xfrm>
          <a:prstGeom prst="rect">
            <a:avLst/>
          </a:prstGeom>
          <a:noFill/>
        </p:spPr>
        <p:txBody>
          <a:bodyPr wrap="square" rtlCol="0">
            <a:spAutoFit/>
          </a:bodyPr>
          <a:p>
            <a:r>
              <a:rPr lang="en-US" altLang="zh-CN" sz="3200">
                <a:hlinkClick r:id="rId4" action="ppaction://hlinksldjump"/>
              </a:rPr>
              <a:t>&lt;&lt;&lt;</a:t>
            </a:r>
            <a:endParaRPr lang="en-US" altLang="zh-CN" sz="3200"/>
          </a:p>
        </p:txBody>
      </p:sp>
    </p:spTree>
    <p:custDataLst>
      <p:tags r:id="rId5"/>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 cstate="screen"/>
          <a:srcRect t="2054" b="3954"/>
          <a:stretch>
            <a:fillRect/>
          </a:stretch>
        </p:blipFill>
        <p:spPr>
          <a:xfrm>
            <a:off x="0" y="-1"/>
            <a:ext cx="12192000" cy="6858001"/>
          </a:xfrm>
          <a:prstGeom prst="rect">
            <a:avLst/>
          </a:prstGeom>
        </p:spPr>
      </p:pic>
      <p:sp>
        <p:nvSpPr>
          <p:cNvPr id="2" name="文本框 1"/>
          <p:cNvSpPr txBox="1"/>
          <p:nvPr/>
        </p:nvSpPr>
        <p:spPr>
          <a:xfrm>
            <a:off x="6125845" y="1167130"/>
            <a:ext cx="5474335" cy="4523105"/>
          </a:xfrm>
          <a:prstGeom prst="rect">
            <a:avLst/>
          </a:prstGeom>
          <a:noFill/>
        </p:spPr>
        <p:txBody>
          <a:bodyPr wrap="square" rtlCol="0">
            <a:spAutoFit/>
          </a:bodyPr>
          <a:p>
            <a:pPr marL="285750" indent="-285750" fontAlgn="auto">
              <a:lnSpc>
                <a:spcPct val="150000"/>
              </a:lnSpc>
              <a:buFont typeface="Wingdings" panose="05000000000000000000" charset="0"/>
              <a:buChar char="Ø"/>
            </a:pPr>
            <a:r>
              <a:rPr lang="zh-CN" altLang="en-US" sz="2400">
                <a:hlinkClick r:id="rId2" tooltip="" action="ppaction://hlinksldjump"/>
              </a:rPr>
              <a:t>绪论</a:t>
            </a:r>
            <a:endParaRPr lang="zh-CN" altLang="en-US" sz="2400"/>
          </a:p>
          <a:p>
            <a:pPr marL="285750" indent="-285750" fontAlgn="auto">
              <a:lnSpc>
                <a:spcPct val="150000"/>
              </a:lnSpc>
              <a:buFont typeface="Wingdings" panose="05000000000000000000" charset="0"/>
              <a:buChar char="Ø"/>
            </a:pPr>
            <a:r>
              <a:rPr lang="zh-CN" altLang="en-US" sz="2400">
                <a:hlinkClick r:id="rId3" tooltip="" action="ppaction://hlinksldjump"/>
              </a:rPr>
              <a:t>李鸿章所处的历史位置</a:t>
            </a:r>
            <a:endParaRPr lang="zh-CN" altLang="en-US" sz="2400"/>
          </a:p>
          <a:p>
            <a:pPr marL="285750" indent="-285750" fontAlgn="auto">
              <a:lnSpc>
                <a:spcPct val="150000"/>
              </a:lnSpc>
              <a:buFont typeface="Wingdings" panose="05000000000000000000" charset="0"/>
              <a:buChar char="Ø"/>
            </a:pPr>
            <a:r>
              <a:rPr lang="zh-CN" altLang="en-US" sz="2400">
                <a:hlinkClick r:id="rId4" tooltip="" action="ppaction://hlinksldjump"/>
              </a:rPr>
              <a:t>李鸿章未发达以前及当时中国的形势</a:t>
            </a:r>
            <a:endParaRPr lang="zh-CN" altLang="en-US" sz="2400"/>
          </a:p>
          <a:p>
            <a:pPr marL="285750" indent="-285750" fontAlgn="auto">
              <a:lnSpc>
                <a:spcPct val="150000"/>
              </a:lnSpc>
              <a:buFont typeface="Wingdings" panose="05000000000000000000" charset="0"/>
              <a:buChar char="Ø"/>
            </a:pPr>
            <a:r>
              <a:rPr lang="zh-CN" altLang="en-US" sz="2400">
                <a:hlinkClick r:id="rId5" tooltip="" action="ppaction://hlinksldjump"/>
              </a:rPr>
              <a:t>军事家李鸿章</a:t>
            </a:r>
            <a:endParaRPr lang="zh-CN" altLang="en-US" sz="2400"/>
          </a:p>
          <a:p>
            <a:pPr marL="285750" indent="-285750" fontAlgn="auto">
              <a:lnSpc>
                <a:spcPct val="150000"/>
              </a:lnSpc>
              <a:buFont typeface="Wingdings" panose="05000000000000000000" charset="0"/>
              <a:buChar char="Ø"/>
            </a:pPr>
            <a:r>
              <a:rPr lang="zh-CN" altLang="en-US" sz="2400">
                <a:hlinkClick r:id="rId6" tooltip="" action="ppaction://hlinksldjump"/>
              </a:rPr>
              <a:t>洋务运动时期的李鸿章</a:t>
            </a:r>
            <a:endParaRPr lang="zh-CN" altLang="en-US" sz="2400"/>
          </a:p>
          <a:p>
            <a:pPr marL="285750" indent="-285750" fontAlgn="auto">
              <a:lnSpc>
                <a:spcPct val="150000"/>
              </a:lnSpc>
              <a:buFont typeface="Wingdings" panose="05000000000000000000" charset="0"/>
              <a:buChar char="Ø"/>
            </a:pPr>
            <a:r>
              <a:rPr lang="zh-CN" altLang="en-US" sz="2400">
                <a:hlinkClick r:id="rId7" tooltip="" action="ppaction://hlinksldjump"/>
              </a:rPr>
              <a:t>中日甲午战争时期的李鸿章</a:t>
            </a:r>
            <a:endParaRPr lang="zh-CN" altLang="en-US" sz="2400"/>
          </a:p>
          <a:p>
            <a:pPr marL="285750" indent="-285750" fontAlgn="auto">
              <a:lnSpc>
                <a:spcPct val="150000"/>
              </a:lnSpc>
              <a:buFont typeface="Wingdings" panose="05000000000000000000" charset="0"/>
              <a:buChar char="Ø"/>
            </a:pPr>
            <a:r>
              <a:rPr lang="zh-CN" altLang="en-US" sz="2400">
                <a:hlinkClick r:id="rId8" tooltip="" action="ppaction://hlinksldjump"/>
              </a:rPr>
              <a:t>外交家李鸿章</a:t>
            </a:r>
            <a:endParaRPr lang="zh-CN" altLang="en-US" sz="2400"/>
          </a:p>
          <a:p>
            <a:pPr marL="285750" indent="-285750" fontAlgn="auto">
              <a:lnSpc>
                <a:spcPct val="150000"/>
              </a:lnSpc>
              <a:buFont typeface="Wingdings" panose="05000000000000000000" charset="0"/>
              <a:buChar char="Ø"/>
            </a:pPr>
            <a:r>
              <a:rPr lang="zh-CN" altLang="en-US" sz="2400">
                <a:hlinkClick r:id="rId9" tooltip="" action="ppaction://hlinksldjump"/>
              </a:rPr>
              <a:t>李鸿章的末路</a:t>
            </a:r>
            <a:endParaRPr lang="zh-CN" altLang="en-US" sz="2400"/>
          </a:p>
        </p:txBody>
      </p:sp>
      <p:pic>
        <p:nvPicPr>
          <p:cNvPr id="3" name="图片 2"/>
          <p:cNvPicPr>
            <a:picLocks noChangeAspect="1"/>
          </p:cNvPicPr>
          <p:nvPr/>
        </p:nvPicPr>
        <p:blipFill>
          <a:blip r:embed="rId10"/>
          <a:stretch>
            <a:fillRect/>
          </a:stretch>
        </p:blipFill>
        <p:spPr>
          <a:xfrm>
            <a:off x="1061720" y="441960"/>
            <a:ext cx="4153535" cy="6134735"/>
          </a:xfrm>
          <a:prstGeom prst="rect">
            <a:avLst/>
          </a:prstGeom>
        </p:spPr>
      </p:pic>
    </p:spTree>
    <p:custDataLst>
      <p:tags r:id="rId1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 cstate="screen"/>
          <a:srcRect t="2054" b="3954"/>
          <a:stretch>
            <a:fillRect/>
          </a:stretch>
        </p:blipFill>
        <p:spPr>
          <a:xfrm>
            <a:off x="0" y="-1"/>
            <a:ext cx="12192000" cy="6858001"/>
          </a:xfrm>
          <a:prstGeom prst="rect">
            <a:avLst/>
          </a:prstGeom>
        </p:spPr>
      </p:pic>
      <p:sp>
        <p:nvSpPr>
          <p:cNvPr id="2" name="文本框 1"/>
          <p:cNvSpPr txBox="1"/>
          <p:nvPr/>
        </p:nvSpPr>
        <p:spPr>
          <a:xfrm>
            <a:off x="3924300" y="204470"/>
            <a:ext cx="3970020" cy="583565"/>
          </a:xfrm>
          <a:prstGeom prst="rect">
            <a:avLst/>
          </a:prstGeom>
          <a:noFill/>
        </p:spPr>
        <p:txBody>
          <a:bodyPr wrap="square" rtlCol="0">
            <a:spAutoFit/>
          </a:bodyPr>
          <a:p>
            <a:r>
              <a:rPr lang="zh-CN" altLang="en-US" sz="3200">
                <a:sym typeface="+mn-ea"/>
              </a:rPr>
              <a:t>洋务运动的业绩</a:t>
            </a:r>
            <a:endParaRPr lang="zh-CN" altLang="en-US" sz="3200">
              <a:sym typeface="+mn-ea"/>
            </a:endParaRPr>
          </a:p>
        </p:txBody>
      </p:sp>
      <p:graphicFrame>
        <p:nvGraphicFramePr>
          <p:cNvPr id="3" name="表格 2"/>
          <p:cNvGraphicFramePr/>
          <p:nvPr/>
        </p:nvGraphicFramePr>
        <p:xfrm>
          <a:off x="727075" y="1025525"/>
          <a:ext cx="11031855" cy="4961255"/>
        </p:xfrm>
        <a:graphic>
          <a:graphicData uri="http://schemas.openxmlformats.org/drawingml/2006/table">
            <a:tbl>
              <a:tblPr firstRow="1" bandRow="1">
                <a:tableStyleId>{5C22544A-7EE6-4342-B048-85BDC9FD1C3A}</a:tableStyleId>
              </a:tblPr>
              <a:tblGrid>
                <a:gridCol w="4095115"/>
                <a:gridCol w="1559560"/>
                <a:gridCol w="3884295"/>
                <a:gridCol w="1492885"/>
              </a:tblGrid>
              <a:tr h="524510">
                <a:tc>
                  <a:txBody>
                    <a:bodyPr/>
                    <a:p>
                      <a:pPr>
                        <a:buNone/>
                      </a:pPr>
                      <a:r>
                        <a:rPr lang="zh-CN" altLang="en-US" b="0">
                          <a:solidFill>
                            <a:schemeClr val="tx1"/>
                          </a:solidFill>
                        </a:rPr>
                        <a:t>在上海建立外国语言文字学馆</a:t>
                      </a:r>
                      <a:endParaRPr lang="zh-CN" altLang="en-US" b="0">
                        <a:solidFill>
                          <a:schemeClr val="tx1"/>
                        </a:solidFill>
                      </a:endParaRPr>
                    </a:p>
                  </a:txBody>
                  <a:tcPr>
                    <a:solidFill>
                      <a:schemeClr val="accent5">
                        <a:lumMod val="20000"/>
                        <a:lumOff val="80000"/>
                      </a:schemeClr>
                    </a:solidFill>
                  </a:tcPr>
                </a:tc>
                <a:tc>
                  <a:txBody>
                    <a:bodyPr/>
                    <a:p>
                      <a:pPr>
                        <a:buNone/>
                      </a:pPr>
                      <a:r>
                        <a:rPr lang="en-US" altLang="zh-CN" b="0">
                          <a:solidFill>
                            <a:schemeClr val="tx1"/>
                          </a:solidFill>
                        </a:rPr>
                        <a:t>1863</a:t>
                      </a:r>
                      <a:r>
                        <a:rPr lang="zh-CN" altLang="en-US" b="0">
                          <a:solidFill>
                            <a:schemeClr val="tx1"/>
                          </a:solidFill>
                        </a:rPr>
                        <a:t>年</a:t>
                      </a:r>
                      <a:r>
                        <a:rPr lang="en-US" altLang="zh-CN" b="0">
                          <a:solidFill>
                            <a:schemeClr val="tx1"/>
                          </a:solidFill>
                        </a:rPr>
                        <a:t>2</a:t>
                      </a:r>
                      <a:r>
                        <a:rPr lang="zh-CN" altLang="en-US" b="0">
                          <a:solidFill>
                            <a:schemeClr val="tx1"/>
                          </a:solidFill>
                        </a:rPr>
                        <a:t>月</a:t>
                      </a:r>
                      <a:endParaRPr lang="zh-CN" altLang="en-US" b="0">
                        <a:solidFill>
                          <a:schemeClr val="tx1"/>
                        </a:solidFill>
                      </a:endParaRPr>
                    </a:p>
                  </a:txBody>
                  <a:tcPr>
                    <a:solidFill>
                      <a:schemeClr val="accent5">
                        <a:lumMod val="20000"/>
                        <a:lumOff val="80000"/>
                      </a:schemeClr>
                    </a:solidFill>
                  </a:tcPr>
                </a:tc>
                <a:tc>
                  <a:txBody>
                    <a:bodyPr/>
                    <a:p>
                      <a:pPr>
                        <a:buNone/>
                      </a:pPr>
                      <a:r>
                        <a:rPr lang="zh-CN" altLang="en-US" sz="1800" b="0">
                          <a:solidFill>
                            <a:schemeClr val="tx1"/>
                          </a:solidFill>
                          <a:sym typeface="+mn-ea"/>
                        </a:rPr>
                        <a:t>派福建船政学堂的学生留洋学习</a:t>
                      </a:r>
                      <a:endParaRPr lang="zh-CN" altLang="en-US" sz="1800" b="0">
                        <a:solidFill>
                          <a:schemeClr val="tx1"/>
                        </a:solidFill>
                        <a:sym typeface="+mn-ea"/>
                      </a:endParaRPr>
                    </a:p>
                  </a:txBody>
                  <a:tcPr>
                    <a:solidFill>
                      <a:schemeClr val="accent5">
                        <a:lumMod val="20000"/>
                        <a:lumOff val="80000"/>
                      </a:schemeClr>
                    </a:solidFill>
                  </a:tcPr>
                </a:tc>
                <a:tc>
                  <a:txBody>
                    <a:bodyPr/>
                    <a:p>
                      <a:pPr>
                        <a:buNone/>
                      </a:pPr>
                      <a:r>
                        <a:rPr lang="en-US" altLang="zh-CN" b="0">
                          <a:solidFill>
                            <a:schemeClr val="tx1"/>
                          </a:solidFill>
                        </a:rPr>
                        <a:t>1876</a:t>
                      </a:r>
                      <a:r>
                        <a:rPr lang="zh-CN" altLang="en-US" b="0">
                          <a:solidFill>
                            <a:schemeClr val="tx1"/>
                          </a:solidFill>
                        </a:rPr>
                        <a:t>年</a:t>
                      </a:r>
                      <a:r>
                        <a:rPr lang="en-US" altLang="zh-CN" b="0">
                          <a:solidFill>
                            <a:schemeClr val="tx1"/>
                          </a:solidFill>
                        </a:rPr>
                        <a:t>11</a:t>
                      </a:r>
                      <a:r>
                        <a:rPr lang="zh-CN" altLang="en-US" b="0">
                          <a:solidFill>
                            <a:schemeClr val="tx1"/>
                          </a:solidFill>
                        </a:rPr>
                        <a:t>月</a:t>
                      </a:r>
                      <a:endParaRPr lang="zh-CN" altLang="en-US" b="0">
                        <a:solidFill>
                          <a:schemeClr val="tx1"/>
                        </a:solidFill>
                      </a:endParaRPr>
                    </a:p>
                  </a:txBody>
                  <a:tcPr>
                    <a:solidFill>
                      <a:schemeClr val="accent5">
                        <a:lumMod val="20000"/>
                        <a:lumOff val="80000"/>
                      </a:schemeClr>
                    </a:solidFill>
                  </a:tcPr>
                </a:tc>
              </a:tr>
              <a:tr h="381000">
                <a:tc>
                  <a:txBody>
                    <a:bodyPr/>
                    <a:p>
                      <a:pPr>
                        <a:buNone/>
                      </a:pPr>
                      <a:r>
                        <a:rPr lang="zh-CN" altLang="en-US"/>
                        <a:t>在上海建立江南机器制造局</a:t>
                      </a:r>
                      <a:endParaRPr lang="zh-CN" altLang="en-US"/>
                    </a:p>
                  </a:txBody>
                  <a:tcPr/>
                </a:tc>
                <a:tc>
                  <a:txBody>
                    <a:bodyPr/>
                    <a:p>
                      <a:pPr>
                        <a:buNone/>
                      </a:pPr>
                      <a:r>
                        <a:rPr lang="en-US" altLang="zh-CN"/>
                        <a:t>1865</a:t>
                      </a:r>
                      <a:r>
                        <a:rPr lang="zh-CN" altLang="en-US"/>
                        <a:t>年</a:t>
                      </a:r>
                      <a:r>
                        <a:rPr lang="en-US" altLang="zh-CN"/>
                        <a:t>8</a:t>
                      </a:r>
                      <a:r>
                        <a:rPr lang="zh-CN" altLang="en-US"/>
                        <a:t>月</a:t>
                      </a:r>
                      <a:endParaRPr lang="zh-CN" altLang="en-US"/>
                    </a:p>
                  </a:txBody>
                  <a:tcPr/>
                </a:tc>
                <a:tc>
                  <a:txBody>
                    <a:bodyPr/>
                    <a:p>
                      <a:pPr>
                        <a:buNone/>
                      </a:pPr>
                      <a:r>
                        <a:rPr lang="zh-CN" altLang="en-US" sz="1800">
                          <a:sym typeface="+mn-ea"/>
                        </a:rPr>
                        <a:t>开始订购铁甲船</a:t>
                      </a:r>
                      <a:endParaRPr lang="zh-CN" altLang="en-US"/>
                    </a:p>
                  </a:txBody>
                  <a:tcPr/>
                </a:tc>
                <a:tc>
                  <a:txBody>
                    <a:bodyPr/>
                    <a:p>
                      <a:pPr>
                        <a:buNone/>
                      </a:pPr>
                      <a:r>
                        <a:rPr lang="en-US" altLang="zh-CN"/>
                        <a:t>1880</a:t>
                      </a:r>
                      <a:r>
                        <a:rPr lang="zh-CN" altLang="en-US"/>
                        <a:t>年</a:t>
                      </a:r>
                      <a:r>
                        <a:rPr lang="en-US" altLang="zh-CN"/>
                        <a:t>2</a:t>
                      </a:r>
                      <a:r>
                        <a:rPr lang="zh-CN" altLang="en-US"/>
                        <a:t>月</a:t>
                      </a:r>
                      <a:endParaRPr lang="zh-CN" altLang="en-US"/>
                    </a:p>
                  </a:txBody>
                  <a:tcPr/>
                </a:tc>
              </a:tr>
              <a:tr h="381000">
                <a:tc>
                  <a:txBody>
                    <a:bodyPr/>
                    <a:p>
                      <a:pPr>
                        <a:buNone/>
                      </a:pPr>
                      <a:r>
                        <a:rPr lang="zh-CN" altLang="en-US"/>
                        <a:t>在天津建立机器局</a:t>
                      </a:r>
                      <a:endParaRPr lang="zh-CN" altLang="en-US"/>
                    </a:p>
                  </a:txBody>
                  <a:tcPr/>
                </a:tc>
                <a:tc>
                  <a:txBody>
                    <a:bodyPr/>
                    <a:p>
                      <a:pPr>
                        <a:buNone/>
                      </a:pPr>
                      <a:r>
                        <a:rPr lang="en-US" altLang="zh-CN"/>
                        <a:t>1870</a:t>
                      </a:r>
                      <a:r>
                        <a:rPr lang="zh-CN" altLang="en-US"/>
                        <a:t>年</a:t>
                      </a:r>
                      <a:r>
                        <a:rPr lang="en-US" altLang="zh-CN"/>
                        <a:t>10</a:t>
                      </a:r>
                      <a:r>
                        <a:rPr lang="zh-CN" altLang="en-US"/>
                        <a:t>月</a:t>
                      </a:r>
                      <a:endParaRPr lang="zh-CN" altLang="en-US"/>
                    </a:p>
                  </a:txBody>
                  <a:tcPr/>
                </a:tc>
                <a:tc>
                  <a:txBody>
                    <a:bodyPr/>
                    <a:p>
                      <a:pPr>
                        <a:buNone/>
                      </a:pPr>
                      <a:r>
                        <a:rPr lang="zh-CN" altLang="en-US" sz="1800">
                          <a:sym typeface="+mn-ea"/>
                        </a:rPr>
                        <a:t>请求开铁路</a:t>
                      </a:r>
                      <a:endParaRPr lang="zh-CN" altLang="en-US"/>
                    </a:p>
                  </a:txBody>
                  <a:tcPr/>
                </a:tc>
                <a:tc>
                  <a:txBody>
                    <a:bodyPr/>
                    <a:p>
                      <a:pPr>
                        <a:buNone/>
                      </a:pPr>
                      <a:r>
                        <a:rPr lang="en-US" altLang="zh-CN"/>
                        <a:t>1880</a:t>
                      </a:r>
                      <a:r>
                        <a:rPr lang="zh-CN" altLang="en-US"/>
                        <a:t>年</a:t>
                      </a:r>
                      <a:r>
                        <a:rPr lang="en-US" altLang="zh-CN"/>
                        <a:t>12</a:t>
                      </a:r>
                      <a:r>
                        <a:rPr lang="zh-CN" altLang="en-US"/>
                        <a:t>月</a:t>
                      </a:r>
                      <a:endParaRPr lang="zh-CN" altLang="en-US"/>
                    </a:p>
                  </a:txBody>
                  <a:tcPr/>
                </a:tc>
              </a:tr>
              <a:tr h="381000">
                <a:tc>
                  <a:txBody>
                    <a:bodyPr/>
                    <a:p>
                      <a:pPr>
                        <a:buNone/>
                      </a:pPr>
                      <a:r>
                        <a:rPr lang="zh-CN" altLang="en-US"/>
                        <a:t>筹划和日本同上并派遣常驻人员</a:t>
                      </a:r>
                      <a:endParaRPr lang="zh-CN" altLang="en-US"/>
                    </a:p>
                  </a:txBody>
                  <a:tcPr/>
                </a:tc>
                <a:tc>
                  <a:txBody>
                    <a:bodyPr/>
                    <a:p>
                      <a:pPr>
                        <a:buNone/>
                      </a:pPr>
                      <a:r>
                        <a:rPr lang="en-US" altLang="zh-CN"/>
                        <a:t>1870</a:t>
                      </a:r>
                      <a:r>
                        <a:rPr lang="zh-CN" altLang="en-US"/>
                        <a:t>年</a:t>
                      </a:r>
                      <a:r>
                        <a:rPr lang="en-US" altLang="zh-CN"/>
                        <a:t>12</a:t>
                      </a:r>
                      <a:r>
                        <a:rPr lang="zh-CN" altLang="en-US"/>
                        <a:t>月</a:t>
                      </a:r>
                      <a:endParaRPr lang="zh-CN" altLang="en-US"/>
                    </a:p>
                  </a:txBody>
                  <a:tcPr/>
                </a:tc>
                <a:tc>
                  <a:txBody>
                    <a:bodyPr/>
                    <a:p>
                      <a:pPr>
                        <a:buNone/>
                      </a:pPr>
                      <a:r>
                        <a:rPr lang="zh-CN" altLang="en-US" sz="1800">
                          <a:sym typeface="+mn-ea"/>
                        </a:rPr>
                        <a:t>开设开平矿物商局</a:t>
                      </a:r>
                      <a:endParaRPr lang="zh-CN" altLang="en-US"/>
                    </a:p>
                  </a:txBody>
                  <a:tcPr/>
                </a:tc>
                <a:tc>
                  <a:txBody>
                    <a:bodyPr/>
                    <a:p>
                      <a:pPr>
                        <a:buNone/>
                      </a:pPr>
                      <a:r>
                        <a:rPr lang="en-US" altLang="zh-CN"/>
                        <a:t>1880</a:t>
                      </a:r>
                      <a:r>
                        <a:rPr lang="zh-CN" altLang="en-US"/>
                        <a:t>年</a:t>
                      </a:r>
                      <a:r>
                        <a:rPr lang="en-US" altLang="zh-CN"/>
                        <a:t>7</a:t>
                      </a:r>
                      <a:r>
                        <a:rPr lang="zh-CN" altLang="en-US"/>
                        <a:t>月</a:t>
                      </a:r>
                      <a:endParaRPr lang="zh-CN" altLang="en-US"/>
                    </a:p>
                  </a:txBody>
                  <a:tcPr/>
                </a:tc>
              </a:tr>
              <a:tr h="381000">
                <a:tc>
                  <a:txBody>
                    <a:bodyPr/>
                    <a:p>
                      <a:pPr>
                        <a:buNone/>
                      </a:pPr>
                      <a:r>
                        <a:rPr lang="zh-CN" altLang="en-US"/>
                        <a:t>筹划在大沽设洋式炮台</a:t>
                      </a:r>
                      <a:endParaRPr lang="zh-CN" altLang="en-US"/>
                    </a:p>
                  </a:txBody>
                  <a:tcPr/>
                </a:tc>
                <a:tc>
                  <a:txBody>
                    <a:bodyPr/>
                    <a:p>
                      <a:pPr>
                        <a:buNone/>
                      </a:pPr>
                      <a:r>
                        <a:rPr lang="en-US" altLang="zh-CN"/>
                        <a:t>1871</a:t>
                      </a:r>
                      <a:r>
                        <a:rPr lang="zh-CN" altLang="en-US"/>
                        <a:t>年</a:t>
                      </a:r>
                      <a:r>
                        <a:rPr lang="en-US" altLang="zh-CN"/>
                        <a:t>4</a:t>
                      </a:r>
                      <a:r>
                        <a:rPr lang="zh-CN" altLang="en-US"/>
                        <a:t>月</a:t>
                      </a:r>
                      <a:endParaRPr lang="zh-CN" altLang="en-US"/>
                    </a:p>
                  </a:txBody>
                  <a:tcPr/>
                </a:tc>
                <a:tc>
                  <a:txBody>
                    <a:bodyPr/>
                    <a:p>
                      <a:pPr>
                        <a:buNone/>
                      </a:pPr>
                      <a:r>
                        <a:rPr lang="zh-CN" altLang="en-US" sz="1800">
                          <a:sym typeface="+mn-ea"/>
                        </a:rPr>
                        <a:t>创设航运公司，派船赴英国进行贸易</a:t>
                      </a:r>
                      <a:endParaRPr lang="zh-CN" altLang="en-US"/>
                    </a:p>
                  </a:txBody>
                  <a:tcPr/>
                </a:tc>
                <a:tc>
                  <a:txBody>
                    <a:bodyPr/>
                    <a:p>
                      <a:pPr>
                        <a:buNone/>
                      </a:pPr>
                      <a:r>
                        <a:rPr lang="en-US" altLang="zh-CN"/>
                        <a:t>1881</a:t>
                      </a:r>
                      <a:r>
                        <a:rPr lang="zh-CN" altLang="en-US"/>
                        <a:t>年</a:t>
                      </a:r>
                      <a:r>
                        <a:rPr lang="en-US" altLang="zh-CN"/>
                        <a:t>6</a:t>
                      </a:r>
                      <a:r>
                        <a:rPr lang="zh-CN" altLang="en-US"/>
                        <a:t>月</a:t>
                      </a:r>
                      <a:endParaRPr lang="zh-CN" altLang="en-US"/>
                    </a:p>
                  </a:txBody>
                  <a:tcPr/>
                </a:tc>
              </a:tr>
              <a:tr h="367665">
                <a:tc>
                  <a:txBody>
                    <a:bodyPr/>
                    <a:p>
                      <a:pPr>
                        <a:buNone/>
                      </a:pPr>
                      <a:r>
                        <a:rPr lang="zh-CN" altLang="en-US"/>
                        <a:t>挑选学生前往美国留学</a:t>
                      </a:r>
                      <a:endParaRPr lang="zh-CN" altLang="en-US"/>
                    </a:p>
                  </a:txBody>
                  <a:tcPr/>
                </a:tc>
                <a:tc>
                  <a:txBody>
                    <a:bodyPr/>
                    <a:p>
                      <a:pPr>
                        <a:buNone/>
                      </a:pPr>
                      <a:r>
                        <a:rPr lang="en-US" altLang="zh-CN"/>
                        <a:t>1872</a:t>
                      </a:r>
                      <a:r>
                        <a:rPr lang="zh-CN" altLang="en-US"/>
                        <a:t>年</a:t>
                      </a:r>
                      <a:r>
                        <a:rPr lang="en-US" altLang="zh-CN"/>
                        <a:t>2</a:t>
                      </a:r>
                      <a:r>
                        <a:rPr lang="zh-CN" altLang="en-US"/>
                        <a:t>月</a:t>
                      </a:r>
                      <a:endParaRPr lang="zh-CN" altLang="en-US"/>
                    </a:p>
                  </a:txBody>
                  <a:tcPr/>
                </a:tc>
                <a:tc>
                  <a:txBody>
                    <a:bodyPr/>
                    <a:p>
                      <a:pPr>
                        <a:buNone/>
                      </a:pPr>
                      <a:r>
                        <a:rPr lang="zh-CN" altLang="en-US" sz="1800">
                          <a:sym typeface="+mn-ea"/>
                        </a:rPr>
                        <a:t>招商局接办各省电报</a:t>
                      </a:r>
                      <a:endParaRPr lang="zh-CN" altLang="en-US"/>
                    </a:p>
                  </a:txBody>
                  <a:tcPr/>
                </a:tc>
                <a:tc>
                  <a:txBody>
                    <a:bodyPr/>
                    <a:p>
                      <a:pPr>
                        <a:buNone/>
                      </a:pPr>
                      <a:r>
                        <a:rPr lang="en-US" altLang="zh-CN"/>
                        <a:t>1881</a:t>
                      </a:r>
                      <a:r>
                        <a:rPr lang="zh-CN" altLang="en-US"/>
                        <a:t>年</a:t>
                      </a:r>
                      <a:r>
                        <a:rPr lang="en-US" altLang="zh-CN"/>
                        <a:t>11</a:t>
                      </a:r>
                      <a:r>
                        <a:rPr lang="zh-CN" altLang="en-US"/>
                        <a:t>月</a:t>
                      </a:r>
                      <a:endParaRPr lang="zh-CN" altLang="en-US"/>
                    </a:p>
                  </a:txBody>
                  <a:tcPr/>
                </a:tc>
              </a:tr>
              <a:tr h="381000">
                <a:tc>
                  <a:txBody>
                    <a:bodyPr/>
                    <a:p>
                      <a:pPr>
                        <a:buNone/>
                      </a:pPr>
                      <a:r>
                        <a:rPr lang="zh-CN" altLang="en-US"/>
                        <a:t>请求开采煤铁矿</a:t>
                      </a:r>
                      <a:endParaRPr lang="zh-CN" altLang="en-US"/>
                    </a:p>
                  </a:txBody>
                  <a:tcPr/>
                </a:tc>
                <a:tc>
                  <a:txBody>
                    <a:bodyPr/>
                    <a:p>
                      <a:pPr>
                        <a:buNone/>
                      </a:pPr>
                      <a:r>
                        <a:rPr lang="en-US" altLang="zh-CN"/>
                        <a:t>1872</a:t>
                      </a:r>
                      <a:r>
                        <a:rPr lang="zh-CN" altLang="en-US"/>
                        <a:t>年</a:t>
                      </a:r>
                      <a:r>
                        <a:rPr lang="en-US" altLang="zh-CN"/>
                        <a:t>5</a:t>
                      </a:r>
                      <a:r>
                        <a:rPr lang="zh-CN" altLang="en-US"/>
                        <a:t>月</a:t>
                      </a:r>
                      <a:endParaRPr lang="zh-CN" altLang="en-US"/>
                    </a:p>
                  </a:txBody>
                  <a:tcPr/>
                </a:tc>
                <a:tc>
                  <a:txBody>
                    <a:bodyPr/>
                    <a:p>
                      <a:pPr>
                        <a:buNone/>
                      </a:pPr>
                      <a:r>
                        <a:rPr lang="zh-CN" altLang="en-US" sz="1800">
                          <a:sym typeface="+mn-ea"/>
                        </a:rPr>
                        <a:t>修筑旅顺船坞</a:t>
                      </a:r>
                      <a:endParaRPr lang="zh-CN" altLang="en-US"/>
                    </a:p>
                  </a:txBody>
                  <a:tcPr/>
                </a:tc>
                <a:tc>
                  <a:txBody>
                    <a:bodyPr/>
                    <a:p>
                      <a:pPr>
                        <a:buNone/>
                      </a:pPr>
                      <a:r>
                        <a:rPr lang="en-US"/>
                        <a:t>1882</a:t>
                      </a:r>
                      <a:r>
                        <a:rPr lang="zh-CN" altLang="en-US"/>
                        <a:t>年</a:t>
                      </a:r>
                      <a:r>
                        <a:rPr lang="en-US" altLang="zh-CN"/>
                        <a:t>2</a:t>
                      </a:r>
                      <a:r>
                        <a:rPr lang="zh-CN" altLang="en-US"/>
                        <a:t>月</a:t>
                      </a:r>
                      <a:endParaRPr lang="zh-CN" altLang="en-US"/>
                    </a:p>
                  </a:txBody>
                  <a:tcPr/>
                </a:tc>
              </a:tr>
              <a:tr h="381000">
                <a:tc>
                  <a:txBody>
                    <a:bodyPr/>
                    <a:p>
                      <a:pPr>
                        <a:buNone/>
                      </a:pPr>
                      <a:r>
                        <a:rPr lang="zh-CN" altLang="en-US"/>
                        <a:t>建立轮船招商局</a:t>
                      </a:r>
                      <a:endParaRPr lang="zh-CN" altLang="en-US"/>
                    </a:p>
                  </a:txBody>
                  <a:tcPr/>
                </a:tc>
                <a:tc>
                  <a:txBody>
                    <a:bodyPr/>
                    <a:p>
                      <a:pPr>
                        <a:buNone/>
                      </a:pPr>
                      <a:r>
                        <a:rPr lang="en-US" altLang="zh-CN"/>
                        <a:t>1872</a:t>
                      </a:r>
                      <a:r>
                        <a:rPr lang="zh-CN" altLang="en-US"/>
                        <a:t>年</a:t>
                      </a:r>
                      <a:r>
                        <a:rPr lang="en-US" altLang="zh-CN"/>
                        <a:t>11</a:t>
                      </a:r>
                      <a:r>
                        <a:rPr lang="zh-CN" altLang="en-US"/>
                        <a:t>月</a:t>
                      </a:r>
                      <a:endParaRPr lang="zh-CN" altLang="en-US"/>
                    </a:p>
                  </a:txBody>
                  <a:tcPr/>
                </a:tc>
                <a:tc>
                  <a:txBody>
                    <a:bodyPr/>
                    <a:p>
                      <a:pPr>
                        <a:buNone/>
                      </a:pPr>
                      <a:r>
                        <a:rPr lang="zh-CN" altLang="en-US" sz="1800">
                          <a:sym typeface="+mn-ea"/>
                        </a:rPr>
                        <a:t>在天津开设武备堂</a:t>
                      </a:r>
                      <a:endParaRPr lang="zh-CN" altLang="en-US"/>
                    </a:p>
                  </a:txBody>
                  <a:tcPr/>
                </a:tc>
                <a:tc>
                  <a:txBody>
                    <a:bodyPr/>
                    <a:p>
                      <a:pPr>
                        <a:buNone/>
                      </a:pPr>
                      <a:r>
                        <a:rPr lang="en-US" sz="1800">
                          <a:sym typeface="+mn-ea"/>
                        </a:rPr>
                        <a:t>1885</a:t>
                      </a:r>
                      <a:r>
                        <a:rPr lang="zh-CN" altLang="en-US" sz="1800">
                          <a:sym typeface="+mn-ea"/>
                        </a:rPr>
                        <a:t>年</a:t>
                      </a:r>
                      <a:r>
                        <a:rPr lang="en-US" altLang="zh-CN" sz="1800">
                          <a:sym typeface="+mn-ea"/>
                        </a:rPr>
                        <a:t>5</a:t>
                      </a:r>
                      <a:r>
                        <a:rPr lang="zh-CN" altLang="en-US" sz="1800">
                          <a:sym typeface="+mn-ea"/>
                        </a:rPr>
                        <a:t>月</a:t>
                      </a:r>
                      <a:endParaRPr lang="zh-CN" altLang="en-US" sz="1800">
                        <a:sym typeface="+mn-ea"/>
                      </a:endParaRPr>
                    </a:p>
                  </a:txBody>
                  <a:tcPr/>
                </a:tc>
              </a:tr>
              <a:tr h="381000">
                <a:tc>
                  <a:txBody>
                    <a:bodyPr/>
                    <a:p>
                      <a:pPr>
                        <a:buNone/>
                      </a:pPr>
                      <a:r>
                        <a:rPr lang="zh-CN" altLang="en-US"/>
                        <a:t>筹办铁甲兵船</a:t>
                      </a:r>
                      <a:endParaRPr lang="zh-CN" altLang="en-US"/>
                    </a:p>
                  </a:txBody>
                  <a:tcPr/>
                </a:tc>
                <a:tc>
                  <a:txBody>
                    <a:bodyPr/>
                    <a:p>
                      <a:pPr>
                        <a:buNone/>
                      </a:pPr>
                      <a:r>
                        <a:rPr lang="en-US" altLang="zh-CN"/>
                        <a:t>1875</a:t>
                      </a:r>
                      <a:r>
                        <a:rPr lang="zh-CN" altLang="en-US"/>
                        <a:t>年</a:t>
                      </a:r>
                      <a:r>
                        <a:rPr lang="en-US" altLang="zh-CN"/>
                        <a:t>11</a:t>
                      </a:r>
                      <a:r>
                        <a:rPr lang="zh-CN" altLang="en-US"/>
                        <a:t>月</a:t>
                      </a:r>
                      <a:endParaRPr lang="zh-CN" altLang="en-US"/>
                    </a:p>
                  </a:txBody>
                  <a:tcPr/>
                </a:tc>
                <a:tc>
                  <a:txBody>
                    <a:bodyPr/>
                    <a:p>
                      <a:pPr>
                        <a:buNone/>
                      </a:pPr>
                      <a:r>
                        <a:rPr lang="zh-CN" altLang="en-US" sz="1800">
                          <a:sym typeface="+mn-ea"/>
                        </a:rPr>
                        <a:t>开办漠河金矿</a:t>
                      </a:r>
                      <a:endParaRPr lang="zh-CN" altLang="en-US"/>
                    </a:p>
                  </a:txBody>
                  <a:tcPr/>
                </a:tc>
                <a:tc>
                  <a:txBody>
                    <a:bodyPr/>
                    <a:p>
                      <a:pPr>
                        <a:buNone/>
                      </a:pPr>
                      <a:r>
                        <a:rPr lang="en-US" sz="1800">
                          <a:sym typeface="+mn-ea"/>
                        </a:rPr>
                        <a:t>1887</a:t>
                      </a:r>
                      <a:r>
                        <a:rPr lang="zh-CN" altLang="en-US" sz="1800">
                          <a:sym typeface="+mn-ea"/>
                        </a:rPr>
                        <a:t>年</a:t>
                      </a:r>
                      <a:r>
                        <a:rPr lang="en-US" altLang="zh-CN" sz="1800">
                          <a:sym typeface="+mn-ea"/>
                        </a:rPr>
                        <a:t>12</a:t>
                      </a:r>
                      <a:r>
                        <a:rPr lang="zh-CN" altLang="en-US" sz="1800">
                          <a:sym typeface="+mn-ea"/>
                        </a:rPr>
                        <a:t>月</a:t>
                      </a:r>
                      <a:endParaRPr lang="zh-CN" altLang="en-US" sz="1800">
                        <a:sym typeface="+mn-ea"/>
                      </a:endParaRPr>
                    </a:p>
                  </a:txBody>
                  <a:tcPr/>
                </a:tc>
              </a:tr>
              <a:tr h="381000">
                <a:tc>
                  <a:txBody>
                    <a:bodyPr/>
                    <a:p>
                      <a:pPr>
                        <a:buNone/>
                      </a:pPr>
                      <a:r>
                        <a:rPr lang="zh-CN" altLang="en-US"/>
                        <a:t>请求派遣使者去日本</a:t>
                      </a:r>
                      <a:endParaRPr lang="zh-CN" altLang="en-US"/>
                    </a:p>
                  </a:txBody>
                  <a:tcPr/>
                </a:tc>
                <a:tc>
                  <a:txBody>
                    <a:bodyPr/>
                    <a:p>
                      <a:pPr>
                        <a:buNone/>
                      </a:pPr>
                      <a:r>
                        <a:rPr lang="en-US" altLang="zh-CN"/>
                        <a:t>1875</a:t>
                      </a:r>
                      <a:r>
                        <a:rPr lang="zh-CN" altLang="en-US"/>
                        <a:t>年</a:t>
                      </a:r>
                      <a:r>
                        <a:rPr lang="en-US" altLang="zh-CN"/>
                        <a:t>11</a:t>
                      </a:r>
                      <a:r>
                        <a:rPr lang="zh-CN" altLang="en-US"/>
                        <a:t>月</a:t>
                      </a:r>
                      <a:endParaRPr lang="zh-CN" altLang="en-US"/>
                    </a:p>
                  </a:txBody>
                  <a:tcPr/>
                </a:tc>
                <a:tc>
                  <a:txBody>
                    <a:bodyPr/>
                    <a:p>
                      <a:pPr>
                        <a:buNone/>
                      </a:pPr>
                      <a:r>
                        <a:rPr lang="zh-CN" altLang="en-US" sz="1800">
                          <a:sym typeface="+mn-ea"/>
                        </a:rPr>
                        <a:t>北洋海军成军</a:t>
                      </a:r>
                      <a:endParaRPr lang="zh-CN" altLang="en-US"/>
                    </a:p>
                  </a:txBody>
                  <a:tcPr/>
                </a:tc>
                <a:tc>
                  <a:txBody>
                    <a:bodyPr/>
                    <a:p>
                      <a:pPr>
                        <a:buNone/>
                      </a:pPr>
                      <a:r>
                        <a:rPr lang="en-US" altLang="zh-CN"/>
                        <a:t>1888</a:t>
                      </a:r>
                      <a:r>
                        <a:rPr lang="zh-CN" altLang="en-US"/>
                        <a:t>年</a:t>
                      </a:r>
                      <a:endParaRPr lang="zh-CN" altLang="en-US"/>
                    </a:p>
                  </a:txBody>
                  <a:tcPr/>
                </a:tc>
              </a:tr>
              <a:tr h="640080">
                <a:tc>
                  <a:txBody>
                    <a:bodyPr/>
                    <a:p>
                      <a:pPr>
                        <a:buNone/>
                      </a:pPr>
                      <a:r>
                        <a:rPr lang="zh-CN" altLang="en-US"/>
                        <a:t>请求在各省建立西洋学堂（格致、测算、火轮机器、炮法、化学、电气）</a:t>
                      </a:r>
                      <a:endParaRPr lang="zh-CN" altLang="en-US"/>
                    </a:p>
                  </a:txBody>
                  <a:tcPr/>
                </a:tc>
                <a:tc>
                  <a:txBody>
                    <a:bodyPr/>
                    <a:p>
                      <a:pPr>
                        <a:buNone/>
                      </a:pPr>
                      <a:r>
                        <a:rPr lang="en-US" altLang="zh-CN"/>
                        <a:t>1875</a:t>
                      </a:r>
                      <a:r>
                        <a:rPr lang="zh-CN" altLang="en-US"/>
                        <a:t>年</a:t>
                      </a:r>
                      <a:r>
                        <a:rPr lang="en-US" altLang="zh-CN"/>
                        <a:t>12</a:t>
                      </a:r>
                      <a:r>
                        <a:rPr lang="zh-CN" altLang="en-US"/>
                        <a:t>月</a:t>
                      </a:r>
                      <a:endParaRPr lang="zh-CN" altLang="en-US"/>
                    </a:p>
                  </a:txBody>
                  <a:tcPr/>
                </a:tc>
                <a:tc>
                  <a:txBody>
                    <a:bodyPr/>
                    <a:p>
                      <a:pPr>
                        <a:buNone/>
                      </a:pPr>
                      <a:r>
                        <a:rPr lang="zh-CN" altLang="en-US" sz="1800">
                          <a:sym typeface="+mn-ea"/>
                        </a:rPr>
                        <a:t>在天津开设医学堂</a:t>
                      </a:r>
                      <a:endParaRPr lang="zh-CN" altLang="en-US"/>
                    </a:p>
                  </a:txBody>
                  <a:tcPr/>
                </a:tc>
                <a:tc>
                  <a:txBody>
                    <a:bodyPr/>
                    <a:p>
                      <a:pPr>
                        <a:buNone/>
                      </a:pPr>
                      <a:r>
                        <a:rPr lang="en-US" altLang="zh-CN"/>
                        <a:t>1894</a:t>
                      </a:r>
                      <a:r>
                        <a:rPr lang="zh-CN" altLang="en-US"/>
                        <a:t>年</a:t>
                      </a:r>
                      <a:r>
                        <a:rPr lang="en-US" altLang="zh-CN"/>
                        <a:t>5</a:t>
                      </a:r>
                      <a:r>
                        <a:rPr lang="zh-CN" altLang="en-US"/>
                        <a:t>月</a:t>
                      </a:r>
                      <a:endParaRPr lang="zh-CN" altLang="en-US"/>
                    </a:p>
                  </a:txBody>
                  <a:tcPr/>
                </a:tc>
              </a:tr>
              <a:tr h="381000">
                <a:tc>
                  <a:txBody>
                    <a:bodyPr/>
                    <a:p>
                      <a:pPr>
                        <a:buNone/>
                      </a:pPr>
                      <a:r>
                        <a:rPr lang="zh-CN" altLang="en-US"/>
                        <a:t>派遣军官前往德国学习海陆武器、战术</a:t>
                      </a:r>
                      <a:endParaRPr lang="zh-CN" altLang="en-US"/>
                    </a:p>
                  </a:txBody>
                  <a:tcPr/>
                </a:tc>
                <a:tc>
                  <a:txBody>
                    <a:bodyPr/>
                    <a:p>
                      <a:pPr>
                        <a:buNone/>
                      </a:pPr>
                      <a:r>
                        <a:rPr lang="en-US" altLang="zh-CN"/>
                        <a:t>1876</a:t>
                      </a:r>
                      <a:r>
                        <a:rPr lang="zh-CN" altLang="en-US"/>
                        <a:t>年</a:t>
                      </a:r>
                      <a:r>
                        <a:rPr lang="en-US" altLang="zh-CN"/>
                        <a:t>3</a:t>
                      </a:r>
                      <a:r>
                        <a:rPr lang="zh-CN" altLang="en-US"/>
                        <a:t>月</a:t>
                      </a:r>
                      <a:endParaRPr lang="zh-CN" altLang="en-US"/>
                    </a:p>
                  </a:txBody>
                  <a:tcPr/>
                </a:tc>
                <a:tc>
                  <a:txBody>
                    <a:bodyPr/>
                    <a:p>
                      <a:pPr>
                        <a:buNone/>
                      </a:pPr>
                      <a:endParaRPr lang="zh-CN" altLang="en-US"/>
                    </a:p>
                  </a:txBody>
                  <a:tcPr/>
                </a:tc>
                <a:tc>
                  <a:txBody>
                    <a:bodyPr/>
                    <a:p>
                      <a:pPr>
                        <a:buNone/>
                      </a:pPr>
                      <a:endParaRPr lang="zh-CN" altLang="en-US"/>
                    </a:p>
                  </a:txBody>
                  <a:tcPr/>
                </a:tc>
              </a:tr>
            </a:tbl>
          </a:graphicData>
        </a:graphic>
      </p:graphicFrame>
    </p:spTree>
    <p:custDataLst>
      <p:tags r:id="rId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 cstate="screen"/>
          <a:srcRect t="2054" b="3954"/>
          <a:stretch>
            <a:fillRect/>
          </a:stretch>
        </p:blipFill>
        <p:spPr>
          <a:xfrm>
            <a:off x="0" y="-1"/>
            <a:ext cx="12192000" cy="6858001"/>
          </a:xfrm>
          <a:prstGeom prst="rect">
            <a:avLst/>
          </a:prstGeom>
        </p:spPr>
      </p:pic>
      <p:sp>
        <p:nvSpPr>
          <p:cNvPr id="2" name="文本框 1"/>
          <p:cNvSpPr txBox="1"/>
          <p:nvPr/>
        </p:nvSpPr>
        <p:spPr>
          <a:xfrm>
            <a:off x="1644015" y="1243965"/>
            <a:ext cx="7478395" cy="1337945"/>
          </a:xfrm>
          <a:prstGeom prst="rect">
            <a:avLst/>
          </a:prstGeom>
          <a:noFill/>
        </p:spPr>
        <p:txBody>
          <a:bodyPr wrap="square" rtlCol="0">
            <a:spAutoFit/>
          </a:bodyPr>
          <a:p>
            <a:pPr fontAlgn="auto">
              <a:lnSpc>
                <a:spcPct val="150000"/>
              </a:lnSpc>
            </a:pPr>
            <a:r>
              <a:rPr lang="en-US" altLang="zh-CN"/>
              <a:t>1.</a:t>
            </a:r>
            <a:r>
              <a:rPr lang="zh-CN" altLang="en-US"/>
              <a:t>军事：购船、购械、造船、造械、筑炮台、修缮船坞等</a:t>
            </a:r>
            <a:endParaRPr lang="zh-CN" altLang="en-US"/>
          </a:p>
          <a:p>
            <a:pPr fontAlgn="auto">
              <a:lnSpc>
                <a:spcPct val="150000"/>
              </a:lnSpc>
            </a:pPr>
            <a:r>
              <a:rPr lang="en-US" altLang="zh-CN"/>
              <a:t>2.</a:t>
            </a:r>
            <a:r>
              <a:rPr lang="zh-CN" altLang="en-US"/>
              <a:t>商业：开铁路、招商局、织布局、电报局，开平煤矿、漠河金矿等</a:t>
            </a:r>
            <a:endParaRPr lang="zh-CN" altLang="en-US"/>
          </a:p>
          <a:p>
            <a:pPr fontAlgn="auto">
              <a:lnSpc>
                <a:spcPct val="150000"/>
              </a:lnSpc>
            </a:pPr>
            <a:r>
              <a:rPr lang="en-US" altLang="zh-CN"/>
              <a:t>3.</a:t>
            </a:r>
            <a:r>
              <a:rPr lang="zh-CN" altLang="en-US"/>
              <a:t>培养人才：开办学堂、挑选学生赴洋留学</a:t>
            </a:r>
            <a:endParaRPr lang="zh-CN" altLang="en-US"/>
          </a:p>
        </p:txBody>
      </p:sp>
      <p:sp>
        <p:nvSpPr>
          <p:cNvPr id="3" name="文本框 2"/>
          <p:cNvSpPr txBox="1"/>
          <p:nvPr/>
        </p:nvSpPr>
        <p:spPr>
          <a:xfrm>
            <a:off x="3067685" y="500380"/>
            <a:ext cx="5041265" cy="521970"/>
          </a:xfrm>
          <a:prstGeom prst="rect">
            <a:avLst/>
          </a:prstGeom>
          <a:noFill/>
        </p:spPr>
        <p:txBody>
          <a:bodyPr wrap="square" rtlCol="0">
            <a:spAutoFit/>
          </a:bodyPr>
          <a:p>
            <a:r>
              <a:rPr lang="zh-CN" altLang="en-US" sz="2800"/>
              <a:t>李鸿章所办洋务大致分为三类</a:t>
            </a:r>
            <a:endParaRPr lang="zh-CN" altLang="en-US" sz="2800"/>
          </a:p>
        </p:txBody>
      </p:sp>
      <p:pic>
        <p:nvPicPr>
          <p:cNvPr id="4" name="图片 3"/>
          <p:cNvPicPr>
            <a:picLocks noChangeAspect="1"/>
          </p:cNvPicPr>
          <p:nvPr/>
        </p:nvPicPr>
        <p:blipFill>
          <a:blip r:embed="rId2"/>
          <a:stretch>
            <a:fillRect/>
          </a:stretch>
        </p:blipFill>
        <p:spPr>
          <a:xfrm>
            <a:off x="7988935" y="3106420"/>
            <a:ext cx="3874770" cy="2323465"/>
          </a:xfrm>
          <a:prstGeom prst="rect">
            <a:avLst/>
          </a:prstGeom>
        </p:spPr>
      </p:pic>
      <p:pic>
        <p:nvPicPr>
          <p:cNvPr id="5" name="图片 4"/>
          <p:cNvPicPr>
            <a:picLocks noChangeAspect="1"/>
          </p:cNvPicPr>
          <p:nvPr/>
        </p:nvPicPr>
        <p:blipFill>
          <a:blip r:embed="rId3"/>
          <a:stretch>
            <a:fillRect/>
          </a:stretch>
        </p:blipFill>
        <p:spPr>
          <a:xfrm>
            <a:off x="133350" y="3060065"/>
            <a:ext cx="3602990" cy="2369820"/>
          </a:xfrm>
          <a:prstGeom prst="rect">
            <a:avLst/>
          </a:prstGeom>
        </p:spPr>
      </p:pic>
      <p:sp>
        <p:nvSpPr>
          <p:cNvPr id="6" name="文本框 5"/>
          <p:cNvSpPr txBox="1"/>
          <p:nvPr/>
        </p:nvSpPr>
        <p:spPr>
          <a:xfrm>
            <a:off x="9293225" y="5429885"/>
            <a:ext cx="2165350" cy="306705"/>
          </a:xfrm>
          <a:prstGeom prst="rect">
            <a:avLst/>
          </a:prstGeom>
          <a:noFill/>
        </p:spPr>
        <p:txBody>
          <a:bodyPr wrap="square" rtlCol="0">
            <a:spAutoFit/>
          </a:bodyPr>
          <a:p>
            <a:r>
              <a:rPr lang="zh-CN" altLang="en-US" sz="1400"/>
              <a:t>留美学生</a:t>
            </a:r>
            <a:endParaRPr lang="zh-CN" altLang="en-US" sz="1400"/>
          </a:p>
        </p:txBody>
      </p:sp>
      <p:sp>
        <p:nvSpPr>
          <p:cNvPr id="7" name="文本框 6"/>
          <p:cNvSpPr txBox="1"/>
          <p:nvPr/>
        </p:nvSpPr>
        <p:spPr>
          <a:xfrm>
            <a:off x="1332865" y="5501640"/>
            <a:ext cx="1734820" cy="306705"/>
          </a:xfrm>
          <a:prstGeom prst="rect">
            <a:avLst/>
          </a:prstGeom>
          <a:noFill/>
        </p:spPr>
        <p:txBody>
          <a:bodyPr wrap="square" rtlCol="0">
            <a:spAutoFit/>
          </a:bodyPr>
          <a:p>
            <a:r>
              <a:rPr lang="zh-CN" altLang="en-US" sz="1400"/>
              <a:t>北洋海军</a:t>
            </a:r>
            <a:endParaRPr lang="zh-CN" altLang="en-US" sz="1400"/>
          </a:p>
        </p:txBody>
      </p:sp>
      <p:pic>
        <p:nvPicPr>
          <p:cNvPr id="8" name="图片 7"/>
          <p:cNvPicPr>
            <a:picLocks noChangeAspect="1"/>
          </p:cNvPicPr>
          <p:nvPr/>
        </p:nvPicPr>
        <p:blipFill>
          <a:blip r:embed="rId4"/>
          <a:stretch>
            <a:fillRect/>
          </a:stretch>
        </p:blipFill>
        <p:spPr>
          <a:xfrm>
            <a:off x="4110355" y="3060065"/>
            <a:ext cx="3604895" cy="2399030"/>
          </a:xfrm>
          <a:prstGeom prst="rect">
            <a:avLst/>
          </a:prstGeom>
        </p:spPr>
      </p:pic>
      <p:sp>
        <p:nvSpPr>
          <p:cNvPr id="9" name="文本框 8"/>
          <p:cNvSpPr txBox="1"/>
          <p:nvPr/>
        </p:nvSpPr>
        <p:spPr>
          <a:xfrm>
            <a:off x="4338955" y="5501640"/>
            <a:ext cx="3147695" cy="306705"/>
          </a:xfrm>
          <a:prstGeom prst="rect">
            <a:avLst/>
          </a:prstGeom>
          <a:noFill/>
        </p:spPr>
        <p:txBody>
          <a:bodyPr wrap="square" rtlCol="0">
            <a:spAutoFit/>
          </a:bodyPr>
          <a:p>
            <a:r>
              <a:rPr lang="zh-CN" altLang="en-US" sz="1400"/>
              <a:t>中国第一条准轨铁路——唐胥铁路</a:t>
            </a:r>
            <a:endParaRPr lang="zh-CN" altLang="en-US" sz="1400"/>
          </a:p>
        </p:txBody>
      </p:sp>
      <p:sp>
        <p:nvSpPr>
          <p:cNvPr id="10" name="文本框 9"/>
          <p:cNvSpPr txBox="1"/>
          <p:nvPr/>
        </p:nvSpPr>
        <p:spPr>
          <a:xfrm>
            <a:off x="10327005" y="6055995"/>
            <a:ext cx="1624330" cy="521970"/>
          </a:xfrm>
          <a:prstGeom prst="rect">
            <a:avLst/>
          </a:prstGeom>
          <a:noFill/>
        </p:spPr>
        <p:txBody>
          <a:bodyPr wrap="square" rtlCol="0">
            <a:spAutoFit/>
          </a:bodyPr>
          <a:p>
            <a:r>
              <a:rPr lang="en-US" altLang="zh-CN" sz="2800">
                <a:hlinkClick r:id="rId5" action="ppaction://hlinksldjump"/>
              </a:rPr>
              <a:t>&lt;&lt;&lt;</a:t>
            </a:r>
            <a:endParaRPr lang="en-US" altLang="zh-CN" sz="2800"/>
          </a:p>
        </p:txBody>
      </p:sp>
    </p:spTree>
    <p:custDataLst>
      <p:tags r:id="rId6"/>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 cstate="screen"/>
          <a:srcRect t="2054" b="3954"/>
          <a:stretch>
            <a:fillRect/>
          </a:stretch>
        </p:blipFill>
        <p:spPr>
          <a:xfrm>
            <a:off x="0" y="-1"/>
            <a:ext cx="12192000" cy="6858001"/>
          </a:xfrm>
          <a:prstGeom prst="rect">
            <a:avLst/>
          </a:prstGeom>
        </p:spPr>
      </p:pic>
      <p:sp>
        <p:nvSpPr>
          <p:cNvPr id="2" name="文本框 1"/>
          <p:cNvSpPr txBox="1"/>
          <p:nvPr/>
        </p:nvSpPr>
        <p:spPr>
          <a:xfrm>
            <a:off x="4181475" y="691515"/>
            <a:ext cx="3519170" cy="521970"/>
          </a:xfrm>
          <a:prstGeom prst="rect">
            <a:avLst/>
          </a:prstGeom>
          <a:noFill/>
        </p:spPr>
        <p:txBody>
          <a:bodyPr wrap="square" rtlCol="0">
            <a:spAutoFit/>
          </a:bodyPr>
          <a:p>
            <a:r>
              <a:rPr lang="zh-CN" altLang="en-US" sz="2800">
                <a:sym typeface="+mn-ea"/>
              </a:rPr>
              <a:t>洋务运动失败的原因</a:t>
            </a:r>
            <a:endParaRPr lang="zh-CN" altLang="en-US" sz="2800">
              <a:sym typeface="+mn-ea"/>
            </a:endParaRPr>
          </a:p>
        </p:txBody>
      </p:sp>
      <p:sp>
        <p:nvSpPr>
          <p:cNvPr id="3" name="文本框 2"/>
          <p:cNvSpPr txBox="1"/>
          <p:nvPr/>
        </p:nvSpPr>
        <p:spPr>
          <a:xfrm>
            <a:off x="722630" y="1513840"/>
            <a:ext cx="10746740" cy="3830955"/>
          </a:xfrm>
          <a:prstGeom prst="rect">
            <a:avLst/>
          </a:prstGeom>
          <a:noFill/>
        </p:spPr>
        <p:txBody>
          <a:bodyPr wrap="square" rtlCol="0">
            <a:spAutoFit/>
          </a:bodyPr>
          <a:p>
            <a:pPr fontAlgn="auto">
              <a:lnSpc>
                <a:spcPct val="150000"/>
              </a:lnSpc>
            </a:pPr>
            <a:r>
              <a:rPr lang="zh-CN" altLang="en-US">
                <a:sym typeface="+mn-ea"/>
              </a:rPr>
              <a:t>    梁启超</a:t>
            </a:r>
            <a:r>
              <a:rPr lang="en-US" altLang="zh-CN">
                <a:sym typeface="+mn-ea"/>
              </a:rPr>
              <a:t>——</a:t>
            </a:r>
            <a:r>
              <a:rPr lang="zh-CN" altLang="en-US">
                <a:sym typeface="+mn-ea"/>
              </a:rPr>
              <a:t>用一句话总结，那就是李鸿章只懂得洋务，却不懂得国家事务，一位洋人办的事务就是洋务。</a:t>
            </a:r>
            <a:endParaRPr lang="zh-CN" altLang="en-US">
              <a:sym typeface="+mn-ea"/>
            </a:endParaRPr>
          </a:p>
          <a:p>
            <a:pPr fontAlgn="auto">
              <a:lnSpc>
                <a:spcPct val="150000"/>
              </a:lnSpc>
            </a:pPr>
            <a:r>
              <a:rPr lang="en-US" altLang="zh-CN"/>
              <a:t>     </a:t>
            </a:r>
            <a:r>
              <a:rPr lang="zh-CN" altLang="en-US"/>
              <a:t>李鸿章对于西方国家富强的</a:t>
            </a:r>
            <a:r>
              <a:rPr lang="zh-CN" altLang="en-US" b="1"/>
              <a:t>真正原因</a:t>
            </a:r>
            <a:r>
              <a:rPr lang="zh-CN" altLang="en-US"/>
              <a:t>没有完全认识，认为我们中国的</a:t>
            </a:r>
            <a:r>
              <a:rPr lang="zh-CN" altLang="en-US" b="1"/>
              <a:t>风俗、传统、政治制度</a:t>
            </a:r>
            <a:r>
              <a:rPr lang="zh-CN" altLang="en-US"/>
              <a:t>没有一样不比外国优秀，比不上的只有</a:t>
            </a:r>
            <a:r>
              <a:rPr lang="zh-CN" altLang="en-US" b="1"/>
              <a:t>枪、炮、船、铁路、机器</a:t>
            </a:r>
            <a:r>
              <a:rPr lang="zh-CN" altLang="en-US"/>
              <a:t>，只要把这些都学来，洋务的事情就可以结束了，就像邯郸学步一样。</a:t>
            </a:r>
            <a:endParaRPr lang="zh-CN" altLang="en-US"/>
          </a:p>
          <a:p>
            <a:pPr fontAlgn="auto">
              <a:lnSpc>
                <a:spcPct val="150000"/>
              </a:lnSpc>
            </a:pPr>
            <a:r>
              <a:rPr lang="zh-CN" altLang="en-US"/>
              <a:t>     他不知道今天的国际竞争</a:t>
            </a:r>
            <a:r>
              <a:rPr lang="zh-CN" altLang="en-US" b="1"/>
              <a:t>不靠国家而靠国民</a:t>
            </a:r>
            <a:r>
              <a:rPr lang="zh-CN" altLang="en-US"/>
              <a:t>，西方各国能够消除派系，通过新政而富强的改革动力都是</a:t>
            </a:r>
            <a:r>
              <a:rPr lang="zh-CN" altLang="en-US" b="1"/>
              <a:t>来自下面而不是上面</a:t>
            </a:r>
            <a:r>
              <a:rPr lang="zh-CN" altLang="en-US"/>
              <a:t>。这种动力出现的原因都是有一两个提供大动力的先行者，做一些引导、指路的工作，养成改革风气之后，再利用下层的力量。</a:t>
            </a:r>
            <a:endParaRPr lang="zh-CN" altLang="en-US"/>
          </a:p>
          <a:p>
            <a:pPr fontAlgn="auto">
              <a:lnSpc>
                <a:spcPct val="150000"/>
              </a:lnSpc>
            </a:pPr>
            <a:r>
              <a:rPr lang="zh-CN" altLang="en-US"/>
              <a:t>     既然他知道这一点，并为此忧虑，凭他的声望，在上可以打动皇帝，从而</a:t>
            </a:r>
            <a:r>
              <a:rPr lang="zh-CN" altLang="en-US" b="1"/>
              <a:t>指挥所有官员</a:t>
            </a:r>
            <a:r>
              <a:rPr lang="zh-CN" altLang="en-US"/>
              <a:t>，在下可以制造舆论</a:t>
            </a:r>
            <a:r>
              <a:rPr lang="zh-CN" altLang="en-US" b="1"/>
              <a:t>号召全国人民</a:t>
            </a:r>
            <a:r>
              <a:rPr lang="zh-CN" altLang="en-US"/>
              <a:t>，可惜他没有这样做。  </a:t>
            </a:r>
            <a:endParaRPr lang="zh-CN" altLang="en-US"/>
          </a:p>
        </p:txBody>
      </p:sp>
      <p:sp>
        <p:nvSpPr>
          <p:cNvPr id="10" name="文本框 9"/>
          <p:cNvSpPr txBox="1"/>
          <p:nvPr/>
        </p:nvSpPr>
        <p:spPr>
          <a:xfrm>
            <a:off x="10447655" y="5955665"/>
            <a:ext cx="883285" cy="521970"/>
          </a:xfrm>
          <a:prstGeom prst="rect">
            <a:avLst/>
          </a:prstGeom>
          <a:noFill/>
        </p:spPr>
        <p:txBody>
          <a:bodyPr wrap="square" rtlCol="0">
            <a:spAutoFit/>
          </a:bodyPr>
          <a:p>
            <a:r>
              <a:rPr lang="en-US" altLang="zh-CN" sz="2800">
                <a:hlinkClick r:id="rId2" tooltip="" action="ppaction://hlinksldjump"/>
              </a:rPr>
              <a:t>&lt;&lt;&lt;</a:t>
            </a:r>
            <a:endParaRPr lang="en-US" altLang="zh-CN" sz="2800"/>
          </a:p>
        </p:txBody>
      </p:sp>
    </p:spTree>
    <p:custDataLst>
      <p:tags r:id="rId3"/>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 cstate="screen"/>
          <a:srcRect t="2054" b="3954"/>
          <a:stretch>
            <a:fillRect/>
          </a:stretch>
        </p:blipFill>
        <p:spPr>
          <a:xfrm>
            <a:off x="0" y="-1"/>
            <a:ext cx="12192000" cy="6858001"/>
          </a:xfrm>
          <a:prstGeom prst="rect">
            <a:avLst/>
          </a:prstGeom>
        </p:spPr>
      </p:pic>
      <p:sp>
        <p:nvSpPr>
          <p:cNvPr id="3" name="文本框 2"/>
          <p:cNvSpPr txBox="1"/>
          <p:nvPr/>
        </p:nvSpPr>
        <p:spPr>
          <a:xfrm>
            <a:off x="2805430" y="370840"/>
            <a:ext cx="6725285" cy="1076325"/>
          </a:xfrm>
          <a:prstGeom prst="rect">
            <a:avLst/>
          </a:prstGeom>
          <a:noFill/>
        </p:spPr>
        <p:txBody>
          <a:bodyPr wrap="square" rtlCol="0">
            <a:spAutoFit/>
          </a:bodyPr>
          <a:p>
            <a:r>
              <a:rPr lang="zh-CN" altLang="en-US" sz="4000" b="1">
                <a:latin typeface="宋体" panose="02010600030101010101" pitchFamily="2" charset="-122"/>
                <a:ea typeface="宋体" panose="02010600030101010101" pitchFamily="2" charset="-122"/>
                <a:sym typeface="+mn-ea"/>
              </a:rPr>
              <a:t>中日甲午战争时期的李鸿章</a:t>
            </a:r>
            <a:endParaRPr lang="zh-CN" altLang="en-US" sz="2000" b="1">
              <a:latin typeface="宋体" panose="02010600030101010101" pitchFamily="2" charset="-122"/>
              <a:ea typeface="宋体" panose="02010600030101010101" pitchFamily="2" charset="-122"/>
            </a:endParaRPr>
          </a:p>
          <a:p>
            <a:endParaRPr lang="en-US" altLang="zh-CN" sz="2400"/>
          </a:p>
        </p:txBody>
      </p:sp>
      <p:sp>
        <p:nvSpPr>
          <p:cNvPr id="4" name="文本框 3"/>
          <p:cNvSpPr txBox="1"/>
          <p:nvPr/>
        </p:nvSpPr>
        <p:spPr>
          <a:xfrm>
            <a:off x="3955415" y="1604010"/>
            <a:ext cx="4281170" cy="3969385"/>
          </a:xfrm>
          <a:prstGeom prst="rect">
            <a:avLst/>
          </a:prstGeom>
          <a:noFill/>
        </p:spPr>
        <p:txBody>
          <a:bodyPr wrap="square" rtlCol="0">
            <a:spAutoFit/>
          </a:bodyPr>
          <a:p>
            <a:pPr marL="285750" indent="-285750" fontAlgn="auto">
              <a:lnSpc>
                <a:spcPct val="150000"/>
              </a:lnSpc>
              <a:buFont typeface="Wingdings" panose="05000000000000000000" charset="0"/>
              <a:buChar char="l"/>
            </a:pPr>
            <a:r>
              <a:rPr lang="zh-CN" altLang="en-US" sz="2800"/>
              <a:t>甲午海战的源头</a:t>
            </a:r>
            <a:endParaRPr lang="zh-CN" altLang="en-US" sz="2800"/>
          </a:p>
          <a:p>
            <a:pPr indent="0" fontAlgn="auto">
              <a:lnSpc>
                <a:spcPct val="150000"/>
              </a:lnSpc>
              <a:buFont typeface="Wingdings" panose="05000000000000000000" charset="0"/>
              <a:buNone/>
            </a:pPr>
            <a:r>
              <a:rPr lang="en-US" altLang="zh-CN" sz="2800"/>
              <a:t>   </a:t>
            </a:r>
            <a:r>
              <a:rPr lang="en-US" altLang="zh-CN" sz="2800">
                <a:hlinkClick r:id="rId2" action="ppaction://hlinksldjump"/>
              </a:rPr>
              <a:t>&gt;&gt;&gt;</a:t>
            </a:r>
            <a:endParaRPr lang="zh-CN" altLang="en-US" sz="2800"/>
          </a:p>
          <a:p>
            <a:pPr marL="285750" indent="-285750" fontAlgn="auto">
              <a:lnSpc>
                <a:spcPct val="150000"/>
              </a:lnSpc>
              <a:buFont typeface="Wingdings" panose="05000000000000000000" charset="0"/>
              <a:buChar char="l"/>
            </a:pPr>
            <a:r>
              <a:rPr lang="zh-CN" altLang="en-US" sz="2800"/>
              <a:t>李鸿章的三大失误</a:t>
            </a:r>
            <a:endParaRPr lang="zh-CN" altLang="en-US" sz="2800"/>
          </a:p>
          <a:p>
            <a:pPr indent="0" fontAlgn="auto">
              <a:lnSpc>
                <a:spcPct val="150000"/>
              </a:lnSpc>
              <a:buFont typeface="Wingdings" panose="05000000000000000000" charset="0"/>
              <a:buNone/>
            </a:pPr>
            <a:r>
              <a:rPr lang="en-US" altLang="zh-CN" sz="2800"/>
              <a:t>   </a:t>
            </a:r>
            <a:r>
              <a:rPr lang="en-US" altLang="zh-CN" sz="2800">
                <a:hlinkClick r:id="rId3" action="ppaction://hlinksldjump"/>
              </a:rPr>
              <a:t>&gt;&gt;&gt;</a:t>
            </a:r>
            <a:endParaRPr lang="zh-CN" altLang="en-US" sz="2800"/>
          </a:p>
          <a:p>
            <a:pPr marL="285750" indent="-285750" fontAlgn="auto">
              <a:lnSpc>
                <a:spcPct val="150000"/>
              </a:lnSpc>
              <a:buFont typeface="Wingdings" panose="05000000000000000000" charset="0"/>
              <a:buChar char="l"/>
            </a:pPr>
            <a:r>
              <a:rPr lang="zh-CN" altLang="en-US" sz="2800"/>
              <a:t>战争爆发</a:t>
            </a:r>
            <a:endParaRPr lang="zh-CN" altLang="en-US" sz="2800"/>
          </a:p>
          <a:p>
            <a:pPr indent="0" fontAlgn="auto">
              <a:lnSpc>
                <a:spcPct val="150000"/>
              </a:lnSpc>
              <a:buFont typeface="Wingdings" panose="05000000000000000000" charset="0"/>
              <a:buNone/>
            </a:pPr>
            <a:r>
              <a:rPr lang="en-US" altLang="zh-CN" sz="2800"/>
              <a:t>   </a:t>
            </a:r>
            <a:r>
              <a:rPr lang="en-US" altLang="zh-CN" sz="2800">
                <a:hlinkClick r:id="rId4" action="ppaction://hlinksldjump"/>
              </a:rPr>
              <a:t>&gt;&gt;&gt;</a:t>
            </a:r>
            <a:endParaRPr lang="en-US" altLang="zh-CN" sz="2800"/>
          </a:p>
        </p:txBody>
      </p:sp>
      <p:sp>
        <p:nvSpPr>
          <p:cNvPr id="2" name="文本框 1"/>
          <p:cNvSpPr txBox="1"/>
          <p:nvPr/>
        </p:nvSpPr>
        <p:spPr>
          <a:xfrm>
            <a:off x="10309860" y="5727700"/>
            <a:ext cx="960120" cy="583565"/>
          </a:xfrm>
          <a:prstGeom prst="rect">
            <a:avLst/>
          </a:prstGeom>
          <a:noFill/>
        </p:spPr>
        <p:txBody>
          <a:bodyPr wrap="square" rtlCol="0">
            <a:spAutoFit/>
          </a:bodyPr>
          <a:p>
            <a:r>
              <a:rPr lang="en-US" altLang="zh-CN" sz="3200">
                <a:hlinkClick r:id="rId5" action="ppaction://hlinksldjump"/>
              </a:rPr>
              <a:t>&lt;&lt;&lt;</a:t>
            </a:r>
            <a:endParaRPr lang="en-US" altLang="zh-CN" sz="3200"/>
          </a:p>
        </p:txBody>
      </p:sp>
    </p:spTree>
    <p:custDataLst>
      <p:tags r:id="rId6"/>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 cstate="screen"/>
          <a:srcRect t="2054" b="3954"/>
          <a:stretch>
            <a:fillRect/>
          </a:stretch>
        </p:blipFill>
        <p:spPr>
          <a:xfrm>
            <a:off x="0" y="-1"/>
            <a:ext cx="12192000" cy="6858001"/>
          </a:xfrm>
          <a:prstGeom prst="rect">
            <a:avLst/>
          </a:prstGeom>
        </p:spPr>
      </p:pic>
      <p:sp>
        <p:nvSpPr>
          <p:cNvPr id="2" name="文本框 1"/>
          <p:cNvSpPr txBox="1"/>
          <p:nvPr/>
        </p:nvSpPr>
        <p:spPr>
          <a:xfrm>
            <a:off x="4648200" y="571500"/>
            <a:ext cx="2706370" cy="521970"/>
          </a:xfrm>
          <a:prstGeom prst="rect">
            <a:avLst/>
          </a:prstGeom>
          <a:noFill/>
        </p:spPr>
        <p:txBody>
          <a:bodyPr wrap="square" rtlCol="0">
            <a:spAutoFit/>
          </a:bodyPr>
          <a:p>
            <a:r>
              <a:rPr lang="zh-CN" altLang="en-US" sz="2800">
                <a:sym typeface="+mn-ea"/>
              </a:rPr>
              <a:t>甲午海战的源头</a:t>
            </a:r>
            <a:endParaRPr lang="zh-CN" altLang="en-US" sz="2800">
              <a:sym typeface="+mn-ea"/>
            </a:endParaRPr>
          </a:p>
        </p:txBody>
      </p:sp>
      <p:sp>
        <p:nvSpPr>
          <p:cNvPr id="3" name="文本框 2"/>
          <p:cNvSpPr txBox="1"/>
          <p:nvPr/>
        </p:nvSpPr>
        <p:spPr>
          <a:xfrm>
            <a:off x="1604645" y="1443355"/>
            <a:ext cx="8983345" cy="3830955"/>
          </a:xfrm>
          <a:prstGeom prst="rect">
            <a:avLst/>
          </a:prstGeom>
          <a:noFill/>
        </p:spPr>
        <p:txBody>
          <a:bodyPr wrap="square" rtlCol="0">
            <a:spAutoFit/>
          </a:bodyPr>
          <a:p>
            <a:pPr fontAlgn="auto">
              <a:lnSpc>
                <a:spcPct val="150000"/>
              </a:lnSpc>
            </a:pPr>
            <a:r>
              <a:rPr lang="en-US" altLang="zh-CN"/>
              <a:t>    1</a:t>
            </a:r>
            <a:r>
              <a:rPr lang="zh-CN" altLang="en-US"/>
              <a:t>、中日战争的源头起源于朝鲜，朝鲜本来是中国的</a:t>
            </a:r>
            <a:r>
              <a:rPr lang="zh-CN" altLang="en-US" b="1"/>
              <a:t>藩属国</a:t>
            </a:r>
            <a:r>
              <a:rPr lang="zh-CN" altLang="en-US"/>
              <a:t>，日本和朝鲜在外交上发生纠纷，日本派使节到中国交涉。按国际公法规定，藩属国外交由我国做主，李鸿章却因怕事，答复日本说：朝鲜的国家事务我们从来不干涉，任凭贵国和他们自行交涉好了。</a:t>
            </a:r>
            <a:r>
              <a:rPr lang="en-US" altLang="zh-CN"/>
              <a:t>1875</a:t>
            </a:r>
            <a:r>
              <a:rPr lang="zh-CN" altLang="en-US"/>
              <a:t>年日本和朝鲜签订条约，</a:t>
            </a:r>
            <a:r>
              <a:rPr lang="zh-CN" altLang="en-US" b="1"/>
              <a:t>认定朝鲜是个自主国家</a:t>
            </a:r>
            <a:r>
              <a:rPr lang="zh-CN" altLang="en-US"/>
              <a:t>，和日本拥有平等的权利。开战的主要原因是</a:t>
            </a:r>
            <a:r>
              <a:rPr lang="zh-CN" altLang="en-US" b="1"/>
              <a:t>朝鲜的东学党事件</a:t>
            </a:r>
            <a:r>
              <a:rPr lang="zh-CN" altLang="en-US"/>
              <a:t>。</a:t>
            </a:r>
            <a:endParaRPr lang="zh-CN" altLang="en-US"/>
          </a:p>
          <a:p>
            <a:pPr fontAlgn="auto">
              <a:lnSpc>
                <a:spcPct val="150000"/>
              </a:lnSpc>
            </a:pPr>
            <a:endParaRPr lang="zh-CN" altLang="en-US"/>
          </a:p>
          <a:p>
            <a:pPr fontAlgn="auto">
              <a:lnSpc>
                <a:spcPct val="150000"/>
              </a:lnSpc>
            </a:pPr>
            <a:r>
              <a:rPr lang="zh-CN" altLang="en-US"/>
              <a:t>    </a:t>
            </a:r>
            <a:r>
              <a:rPr lang="en-US" altLang="zh-CN"/>
              <a:t>2</a:t>
            </a:r>
            <a:r>
              <a:rPr lang="zh-CN" altLang="en-US"/>
              <a:t>、朝鲜问题是日本发动侵略战争的突破口。1868年，日本通过明治维新，“脱亚入欧”，开始走上资本主义道路，国力日渐强盛。1890年，日本爆发经济危机，对开战的要求更加迫切。</a:t>
            </a:r>
            <a:endParaRPr lang="zh-CN" altLang="en-US"/>
          </a:p>
        </p:txBody>
      </p:sp>
      <p:sp>
        <p:nvSpPr>
          <p:cNvPr id="4" name="文本框 3">
            <a:hlinkClick r:id="rId2" action="ppaction://hlinksldjump"/>
          </p:cNvPr>
          <p:cNvSpPr txBox="1"/>
          <p:nvPr/>
        </p:nvSpPr>
        <p:spPr>
          <a:xfrm>
            <a:off x="10179685" y="5547360"/>
            <a:ext cx="960120" cy="583565"/>
          </a:xfrm>
          <a:prstGeom prst="rect">
            <a:avLst/>
          </a:prstGeom>
          <a:noFill/>
        </p:spPr>
        <p:txBody>
          <a:bodyPr wrap="square" rtlCol="0">
            <a:spAutoFit/>
          </a:bodyPr>
          <a:p>
            <a:r>
              <a:rPr lang="en-US" altLang="zh-CN" sz="3200">
                <a:hlinkClick r:id="rId3" action="ppaction://hlinksldjump"/>
              </a:rPr>
              <a:t>&lt;&lt;&lt;</a:t>
            </a:r>
            <a:endParaRPr lang="en-US" altLang="zh-CN" sz="3200"/>
          </a:p>
        </p:txBody>
      </p:sp>
    </p:spTree>
    <p:custDataLst>
      <p:tags r:id="rId4"/>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 cstate="screen"/>
          <a:srcRect t="2054" b="3954"/>
          <a:stretch>
            <a:fillRect/>
          </a:stretch>
        </p:blipFill>
        <p:spPr>
          <a:xfrm>
            <a:off x="0" y="-1"/>
            <a:ext cx="12192000" cy="6858001"/>
          </a:xfrm>
          <a:prstGeom prst="rect">
            <a:avLst/>
          </a:prstGeom>
        </p:spPr>
      </p:pic>
      <p:sp>
        <p:nvSpPr>
          <p:cNvPr id="2" name="文本框 1"/>
          <p:cNvSpPr txBox="1"/>
          <p:nvPr/>
        </p:nvSpPr>
        <p:spPr>
          <a:xfrm>
            <a:off x="4309110" y="420370"/>
            <a:ext cx="3297555" cy="521970"/>
          </a:xfrm>
          <a:prstGeom prst="rect">
            <a:avLst/>
          </a:prstGeom>
          <a:noFill/>
        </p:spPr>
        <p:txBody>
          <a:bodyPr wrap="square" rtlCol="0">
            <a:spAutoFit/>
          </a:bodyPr>
          <a:p>
            <a:r>
              <a:rPr lang="zh-CN" altLang="en-US" sz="2800">
                <a:sym typeface="+mn-ea"/>
              </a:rPr>
              <a:t>李鸿章的三大失误</a:t>
            </a:r>
            <a:endParaRPr lang="zh-CN" altLang="en-US" sz="2800">
              <a:sym typeface="+mn-ea"/>
            </a:endParaRPr>
          </a:p>
        </p:txBody>
      </p:sp>
      <p:sp>
        <p:nvSpPr>
          <p:cNvPr id="3" name="文本框 2"/>
          <p:cNvSpPr txBox="1"/>
          <p:nvPr/>
        </p:nvSpPr>
        <p:spPr>
          <a:xfrm>
            <a:off x="970280" y="1062355"/>
            <a:ext cx="9794875" cy="5307965"/>
          </a:xfrm>
          <a:prstGeom prst="rect">
            <a:avLst/>
          </a:prstGeom>
          <a:noFill/>
        </p:spPr>
        <p:txBody>
          <a:bodyPr wrap="square" rtlCol="0">
            <a:spAutoFit/>
          </a:bodyPr>
          <a:p>
            <a:pPr fontAlgn="auto">
              <a:lnSpc>
                <a:spcPct val="150000"/>
              </a:lnSpc>
            </a:pPr>
            <a:r>
              <a:rPr lang="en-US" altLang="zh-CN"/>
              <a:t> </a:t>
            </a:r>
            <a:r>
              <a:rPr lang="en-US" altLang="zh-CN" sz="1600"/>
              <a:t>  </a:t>
            </a:r>
            <a:r>
              <a:rPr lang="en-US" altLang="zh-CN" sz="1600" b="1"/>
              <a:t> </a:t>
            </a:r>
            <a:r>
              <a:rPr lang="zh-CN" altLang="en-US" sz="1600" b="1"/>
              <a:t>一、</a:t>
            </a:r>
            <a:r>
              <a:rPr lang="en-US" altLang="zh-CN" sz="1600"/>
              <a:t>1875</a:t>
            </a:r>
            <a:r>
              <a:rPr lang="zh-CN" altLang="en-US" sz="1600"/>
              <a:t>年</a:t>
            </a:r>
            <a:r>
              <a:rPr lang="zh-CN" altLang="en-US" sz="1600" b="1"/>
              <a:t>李鸿章</a:t>
            </a:r>
            <a:r>
              <a:rPr lang="zh-CN" altLang="en-US" sz="1600"/>
              <a:t>和</a:t>
            </a:r>
            <a:r>
              <a:rPr lang="zh-CN" altLang="en-US" sz="1600" b="1"/>
              <a:t>伊藤博文</a:t>
            </a:r>
            <a:r>
              <a:rPr lang="zh-CN" altLang="en-US" sz="1600"/>
              <a:t>在天津签订条约，约定将来如果朝鲜发生兵变，中日两国想要派兵前往，必须互相</a:t>
            </a:r>
            <a:r>
              <a:rPr lang="zh-CN" altLang="en-US" sz="1600" b="1"/>
              <a:t>通知照会</a:t>
            </a:r>
            <a:r>
              <a:rPr lang="zh-CN" altLang="en-US" sz="1600"/>
              <a:t>。于是朝鲜像是</a:t>
            </a:r>
            <a:r>
              <a:rPr lang="zh-CN" altLang="en-US" sz="1600" b="1"/>
              <a:t>中日两国共同保护的国家</a:t>
            </a:r>
            <a:r>
              <a:rPr lang="zh-CN" altLang="en-US" sz="1600"/>
              <a:t>。后来两国</a:t>
            </a:r>
            <a:r>
              <a:rPr lang="zh-CN" altLang="en-US" sz="1600" b="1"/>
              <a:t>各执一词</a:t>
            </a:r>
            <a:r>
              <a:rPr lang="zh-CN" altLang="en-US" sz="1600"/>
              <a:t>，纠缠不清，终于酿成了战争。祸事的开端不得不说是由</a:t>
            </a:r>
            <a:r>
              <a:rPr lang="zh-CN" altLang="en-US" sz="1600" b="1"/>
              <a:t>李鸿章的外交失误</a:t>
            </a:r>
            <a:r>
              <a:rPr lang="zh-CN" altLang="en-US" sz="1600"/>
              <a:t>引起的，此为其一。</a:t>
            </a:r>
            <a:endParaRPr lang="zh-CN" altLang="en-US" sz="1600"/>
          </a:p>
          <a:p>
            <a:pPr fontAlgn="auto">
              <a:lnSpc>
                <a:spcPct val="150000"/>
              </a:lnSpc>
            </a:pPr>
            <a:r>
              <a:rPr lang="zh-CN" altLang="en-US" sz="1600"/>
              <a:t>    </a:t>
            </a:r>
            <a:r>
              <a:rPr lang="zh-CN" altLang="en-US" sz="1600" b="1"/>
              <a:t>二、</a:t>
            </a:r>
            <a:r>
              <a:rPr lang="en-US" altLang="zh-CN" sz="1600"/>
              <a:t>1894</a:t>
            </a:r>
            <a:r>
              <a:rPr lang="zh-CN" altLang="en-US" sz="1600"/>
              <a:t>年，朝鲜爆发了东学党叛乱。</a:t>
            </a:r>
            <a:r>
              <a:rPr lang="zh-CN" altLang="en-US" sz="1600" b="1"/>
              <a:t>袁世凯</a:t>
            </a:r>
            <a:r>
              <a:rPr lang="zh-CN" altLang="en-US" sz="1600"/>
              <a:t>是李鸿章的亲信，多次致电李鸿章</a:t>
            </a:r>
            <a:r>
              <a:rPr lang="zh-CN" altLang="en-US" sz="1600" b="1"/>
              <a:t>请求派兵</a:t>
            </a:r>
            <a:r>
              <a:rPr lang="zh-CN" altLang="en-US" sz="1600"/>
              <a:t>帮助剿灭东学党，又</a:t>
            </a:r>
            <a:r>
              <a:rPr lang="zh-CN" altLang="en-US" sz="1600" b="1"/>
              <a:t>怂恿朝鲜国王</a:t>
            </a:r>
            <a:r>
              <a:rPr lang="zh-CN" altLang="en-US" sz="1600"/>
              <a:t>向大清王借兵。李鸿章派海军前往朝鲜，同时根据条约通知了日本。等到东学党被镇压下去，朝鲜政府请求中国撤兵做个榜样，中国没有允许，同时和日本协商一起撤兵的事情。但是日本已经派来了重兵，不打算撤回去，战争的气息迫在眉睫。</a:t>
            </a:r>
            <a:endParaRPr lang="zh-CN" altLang="en-US" sz="1600"/>
          </a:p>
          <a:p>
            <a:pPr fontAlgn="auto">
              <a:lnSpc>
                <a:spcPct val="150000"/>
              </a:lnSpc>
            </a:pPr>
            <a:r>
              <a:rPr lang="zh-CN" altLang="en-US" sz="1600"/>
              <a:t>    事实是</a:t>
            </a:r>
            <a:r>
              <a:rPr lang="zh-CN" altLang="en-US" sz="1600" b="1"/>
              <a:t>袁世凯</a:t>
            </a:r>
            <a:r>
              <a:rPr lang="zh-CN" altLang="en-US" sz="1600"/>
              <a:t>在电报里多次声称朝鲜政府没有能力平定东学党，朝鲜国王向中国求援的咨文也是袁世凯指使的。但怎么会</a:t>
            </a:r>
            <a:r>
              <a:rPr lang="en-US" altLang="zh-CN" sz="1600" b="1"/>
              <a:t>5</a:t>
            </a:r>
            <a:r>
              <a:rPr lang="zh-CN" altLang="en-US" sz="1600" b="1"/>
              <a:t>月</a:t>
            </a:r>
            <a:r>
              <a:rPr lang="en-US" altLang="zh-CN" sz="1600" b="1"/>
              <a:t>1</a:t>
            </a:r>
            <a:r>
              <a:rPr lang="zh-CN" altLang="en-US" sz="1600" b="1"/>
              <a:t>日</a:t>
            </a:r>
            <a:r>
              <a:rPr lang="zh-CN" altLang="en-US" sz="1600"/>
              <a:t>发兵，</a:t>
            </a:r>
            <a:r>
              <a:rPr lang="en-US" altLang="zh-CN" sz="1600" b="1"/>
              <a:t>5</a:t>
            </a:r>
            <a:r>
              <a:rPr lang="zh-CN" altLang="en-US" sz="1600" b="1"/>
              <a:t>月</a:t>
            </a:r>
            <a:r>
              <a:rPr lang="en-US" altLang="zh-CN" sz="1600" b="1"/>
              <a:t>10</a:t>
            </a:r>
            <a:r>
              <a:rPr lang="zh-CN" altLang="en-US" sz="1600" b="1"/>
              <a:t>日</a:t>
            </a:r>
            <a:r>
              <a:rPr lang="zh-CN" altLang="en-US" sz="1600"/>
              <a:t>东学党就被平定，那时候我们的军队还在半路上。袁世凯为了这个机会来邀功，夸大其词，无端生事，</a:t>
            </a:r>
            <a:r>
              <a:rPr lang="zh-CN" altLang="en-US" sz="1600" b="1"/>
              <a:t>不料被日本抓住发兵的机会</a:t>
            </a:r>
            <a:r>
              <a:rPr lang="zh-CN" altLang="en-US" sz="1600"/>
              <a:t>，李鸿章</a:t>
            </a:r>
            <a:r>
              <a:rPr lang="zh-CN" altLang="en-US" sz="1600" b="1"/>
              <a:t>用人不当</a:t>
            </a:r>
            <a:r>
              <a:rPr lang="zh-CN" altLang="en-US" sz="1600"/>
              <a:t>，此为其二。</a:t>
            </a:r>
            <a:endParaRPr lang="zh-CN" altLang="en-US" sz="1600"/>
          </a:p>
          <a:p>
            <a:pPr fontAlgn="auto">
              <a:lnSpc>
                <a:spcPct val="150000"/>
              </a:lnSpc>
            </a:pPr>
            <a:r>
              <a:rPr lang="zh-CN" altLang="en-US" sz="1600"/>
              <a:t>    </a:t>
            </a:r>
            <a:r>
              <a:rPr lang="zh-CN" altLang="en-US" sz="1600" b="1"/>
              <a:t>三、</a:t>
            </a:r>
            <a:r>
              <a:rPr lang="zh-CN" altLang="en-US" sz="1600"/>
              <a:t>中国和日本协商撤兵时，李鸿章和总理衙门便天天盼望</a:t>
            </a:r>
            <a:r>
              <a:rPr lang="zh-CN" altLang="en-US" sz="1600" b="1"/>
              <a:t>俄国英国</a:t>
            </a:r>
            <a:r>
              <a:rPr lang="zh-CN" altLang="en-US" sz="1600"/>
              <a:t>能够出面解决。俄国英国都假称一定尽力调停，却暗地里希望</a:t>
            </a:r>
            <a:r>
              <a:rPr lang="zh-CN" altLang="en-US" sz="1600" b="1"/>
              <a:t>渔翁得利</a:t>
            </a:r>
            <a:r>
              <a:rPr lang="zh-CN" altLang="en-US" sz="1600"/>
              <a:t>。拖了一段时间，战争准备都没有做好，日本的军队已经有一万多人开赴朝鲜。兵力不如日本多，战争准备上落后，敌人占据了险要的战略位置，主客颠倒，因此还没有开战，胜负就已经定了下来，此为其三。</a:t>
            </a:r>
            <a:endParaRPr lang="zh-CN" altLang="en-US" sz="1600"/>
          </a:p>
        </p:txBody>
      </p:sp>
      <p:sp>
        <p:nvSpPr>
          <p:cNvPr id="4" name="文本框 3">
            <a:hlinkClick r:id="rId2" action="ppaction://hlinksldjump"/>
          </p:cNvPr>
          <p:cNvSpPr txBox="1"/>
          <p:nvPr/>
        </p:nvSpPr>
        <p:spPr>
          <a:xfrm>
            <a:off x="10765155" y="5958840"/>
            <a:ext cx="960120" cy="583565"/>
          </a:xfrm>
          <a:prstGeom prst="rect">
            <a:avLst/>
          </a:prstGeom>
          <a:noFill/>
        </p:spPr>
        <p:txBody>
          <a:bodyPr wrap="square" rtlCol="0">
            <a:spAutoFit/>
          </a:bodyPr>
          <a:p>
            <a:r>
              <a:rPr lang="en-US" altLang="zh-CN" sz="3200">
                <a:hlinkClick r:id="rId3" action="ppaction://hlinksldjump"/>
              </a:rPr>
              <a:t>&lt;&lt;&lt;</a:t>
            </a:r>
            <a:endParaRPr lang="en-US" altLang="zh-CN" sz="3200"/>
          </a:p>
        </p:txBody>
      </p:sp>
    </p:spTree>
    <p:custDataLst>
      <p:tags r:id="rId4"/>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 cstate="screen"/>
          <a:srcRect t="2054" b="3954"/>
          <a:stretch>
            <a:fillRect/>
          </a:stretch>
        </p:blipFill>
        <p:spPr>
          <a:xfrm>
            <a:off x="0" y="-1"/>
            <a:ext cx="12192000" cy="6858001"/>
          </a:xfrm>
          <a:prstGeom prst="rect">
            <a:avLst/>
          </a:prstGeom>
        </p:spPr>
      </p:pic>
      <p:sp>
        <p:nvSpPr>
          <p:cNvPr id="2" name="文本框 1"/>
          <p:cNvSpPr txBox="1"/>
          <p:nvPr/>
        </p:nvSpPr>
        <p:spPr>
          <a:xfrm>
            <a:off x="4430395" y="-140335"/>
            <a:ext cx="2185670" cy="737235"/>
          </a:xfrm>
          <a:prstGeom prst="rect">
            <a:avLst/>
          </a:prstGeom>
          <a:noFill/>
        </p:spPr>
        <p:txBody>
          <a:bodyPr wrap="square" rtlCol="0">
            <a:spAutoFit/>
          </a:bodyPr>
          <a:p>
            <a:pPr indent="0" fontAlgn="auto">
              <a:lnSpc>
                <a:spcPct val="150000"/>
              </a:lnSpc>
              <a:buFont typeface="Wingdings" panose="05000000000000000000" charset="0"/>
              <a:buNone/>
            </a:pPr>
            <a:r>
              <a:rPr lang="zh-CN" altLang="en-US" sz="2800">
                <a:sym typeface="+mn-ea"/>
              </a:rPr>
              <a:t>战争爆发</a:t>
            </a:r>
            <a:endParaRPr lang="zh-CN" altLang="en-US" sz="2800">
              <a:sym typeface="+mn-ea"/>
            </a:endParaRPr>
          </a:p>
        </p:txBody>
      </p:sp>
      <p:pic>
        <p:nvPicPr>
          <p:cNvPr id="4" name="图片 3"/>
          <p:cNvPicPr>
            <a:picLocks noChangeAspect="1"/>
          </p:cNvPicPr>
          <p:nvPr/>
        </p:nvPicPr>
        <p:blipFill>
          <a:blip r:embed="rId2"/>
          <a:stretch>
            <a:fillRect/>
          </a:stretch>
        </p:blipFill>
        <p:spPr>
          <a:xfrm>
            <a:off x="514985" y="3776980"/>
            <a:ext cx="3716020" cy="2459990"/>
          </a:xfrm>
          <a:prstGeom prst="rect">
            <a:avLst/>
          </a:prstGeom>
        </p:spPr>
      </p:pic>
      <p:sp>
        <p:nvSpPr>
          <p:cNvPr id="5" name="文本框 4"/>
          <p:cNvSpPr txBox="1"/>
          <p:nvPr/>
        </p:nvSpPr>
        <p:spPr>
          <a:xfrm>
            <a:off x="4552315" y="1051560"/>
            <a:ext cx="6827520" cy="1983740"/>
          </a:xfrm>
          <a:prstGeom prst="rect">
            <a:avLst/>
          </a:prstGeom>
          <a:noFill/>
        </p:spPr>
        <p:txBody>
          <a:bodyPr wrap="square" rtlCol="0">
            <a:spAutoFit/>
          </a:bodyPr>
          <a:p>
            <a:pPr fontAlgn="auto">
              <a:lnSpc>
                <a:spcPct val="150000"/>
              </a:lnSpc>
            </a:pPr>
            <a:r>
              <a:rPr lang="en-US" altLang="zh-CN"/>
              <a:t>    </a:t>
            </a:r>
            <a:r>
              <a:rPr lang="zh-CN" altLang="en-US" sz="1600"/>
              <a:t>平壤之战：平壤之战是双方陆军首次大规模作战。驻守平壤的清军一万五千人；进攻平壤的日军有一万六千人。我军处处受朝鲜人帮助，却只采取</a:t>
            </a:r>
            <a:r>
              <a:rPr lang="zh-CN" altLang="en-US" sz="1600" b="1"/>
              <a:t>以逸待劳</a:t>
            </a:r>
            <a:r>
              <a:rPr lang="zh-CN" altLang="en-US" sz="1600"/>
              <a:t>的策略，靠着平壤的坚固堡垒，自认为可以抵御敌人，这是最大的失误。主帅</a:t>
            </a:r>
            <a:r>
              <a:rPr lang="zh-CN" altLang="en-US" sz="1600" b="1"/>
              <a:t>叶志超</a:t>
            </a:r>
            <a:r>
              <a:rPr lang="zh-CN" altLang="en-US" sz="1600"/>
              <a:t>指挥失误和临阵脱逃，导致清军失败，以至于影响了整个战局。在这场战斗中李鸿章练了二十多年的兵，基本上完了。</a:t>
            </a:r>
            <a:endParaRPr lang="zh-CN" altLang="en-US" sz="1600"/>
          </a:p>
        </p:txBody>
      </p:sp>
      <p:pic>
        <p:nvPicPr>
          <p:cNvPr id="6" name="图片 5"/>
          <p:cNvPicPr>
            <a:picLocks noChangeAspect="1"/>
          </p:cNvPicPr>
          <p:nvPr/>
        </p:nvPicPr>
        <p:blipFill>
          <a:blip r:embed="rId3"/>
          <a:stretch>
            <a:fillRect/>
          </a:stretch>
        </p:blipFill>
        <p:spPr>
          <a:xfrm>
            <a:off x="514985" y="955040"/>
            <a:ext cx="3716020" cy="2621280"/>
          </a:xfrm>
          <a:prstGeom prst="rect">
            <a:avLst/>
          </a:prstGeom>
        </p:spPr>
      </p:pic>
      <p:sp>
        <p:nvSpPr>
          <p:cNvPr id="7" name="文本框 6"/>
          <p:cNvSpPr txBox="1"/>
          <p:nvPr/>
        </p:nvSpPr>
        <p:spPr>
          <a:xfrm>
            <a:off x="4552315" y="4008120"/>
            <a:ext cx="6827520" cy="1245235"/>
          </a:xfrm>
          <a:prstGeom prst="rect">
            <a:avLst/>
          </a:prstGeom>
          <a:noFill/>
        </p:spPr>
        <p:txBody>
          <a:bodyPr wrap="square" rtlCol="0">
            <a:spAutoFit/>
          </a:bodyPr>
          <a:p>
            <a:pPr fontAlgn="auto">
              <a:lnSpc>
                <a:spcPct val="150000"/>
              </a:lnSpc>
            </a:pPr>
            <a:r>
              <a:rPr lang="en-US" altLang="zh-CN"/>
              <a:t>    </a:t>
            </a:r>
            <a:r>
              <a:rPr lang="zh-CN" altLang="en-US" sz="1600"/>
              <a:t>黄海海战：历时</a:t>
            </a:r>
            <a:r>
              <a:rPr lang="en-US" altLang="zh-CN" sz="1600"/>
              <a:t>5</a:t>
            </a:r>
            <a:r>
              <a:rPr lang="zh-CN" altLang="en-US" sz="1600"/>
              <a:t>个多小时。</a:t>
            </a:r>
            <a:r>
              <a:rPr lang="zh-CN" altLang="en-US" sz="1600" b="1"/>
              <a:t>北洋舰队</a:t>
            </a:r>
            <a:r>
              <a:rPr lang="zh-CN" altLang="en-US" sz="1600"/>
              <a:t>致远、经远、超勇、扬威</a:t>
            </a:r>
            <a:r>
              <a:rPr lang="en-US" altLang="zh-CN" sz="1600"/>
              <a:t>4</a:t>
            </a:r>
            <a:r>
              <a:rPr lang="zh-CN" altLang="en-US" sz="1600"/>
              <a:t>艘军舰</a:t>
            </a:r>
            <a:r>
              <a:rPr lang="zh-CN" altLang="en-US" sz="1600" b="1"/>
              <a:t>沉没</a:t>
            </a:r>
            <a:r>
              <a:rPr lang="zh-CN" altLang="en-US" sz="1600"/>
              <a:t>，广甲</a:t>
            </a:r>
            <a:r>
              <a:rPr lang="zh-CN" altLang="en-US" sz="1600" b="1"/>
              <a:t>逃跑，其余</a:t>
            </a:r>
            <a:r>
              <a:rPr lang="zh-CN" altLang="en-US" sz="1600"/>
              <a:t>大大小小军舰落入日本手中，而日本军舰虽受重创却</a:t>
            </a:r>
            <a:r>
              <a:rPr lang="zh-CN" altLang="en-US" sz="1600" b="1"/>
              <a:t>一艘也没有沉没。</a:t>
            </a:r>
            <a:r>
              <a:rPr lang="zh-CN" altLang="en-US" sz="1600"/>
              <a:t>北洋水师</a:t>
            </a:r>
            <a:r>
              <a:rPr lang="zh-CN" altLang="en-US" sz="1600" b="1"/>
              <a:t>全军覆没，</a:t>
            </a:r>
            <a:r>
              <a:rPr lang="zh-CN" altLang="en-US" sz="1600"/>
              <a:t>日本夺取了黄海的制海权。</a:t>
            </a:r>
            <a:endParaRPr lang="zh-CN" altLang="en-US" sz="1600"/>
          </a:p>
        </p:txBody>
      </p:sp>
      <p:sp>
        <p:nvSpPr>
          <p:cNvPr id="8" name="文本框 7"/>
          <p:cNvSpPr txBox="1"/>
          <p:nvPr/>
        </p:nvSpPr>
        <p:spPr>
          <a:xfrm>
            <a:off x="4766945" y="5704840"/>
            <a:ext cx="6597015" cy="368300"/>
          </a:xfrm>
          <a:prstGeom prst="rect">
            <a:avLst/>
          </a:prstGeom>
          <a:noFill/>
        </p:spPr>
        <p:txBody>
          <a:bodyPr wrap="square" rtlCol="0">
            <a:spAutoFit/>
          </a:bodyPr>
          <a:p>
            <a:r>
              <a:rPr lang="zh-CN" altLang="en-US"/>
              <a:t>议和：1895年4月17日李鸿章在日本马关签订《马关条约》</a:t>
            </a:r>
            <a:endParaRPr lang="zh-CN" altLang="en-US"/>
          </a:p>
        </p:txBody>
      </p:sp>
    </p:spTree>
    <p:custDataLst>
      <p:tags r:id="rId4"/>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 cstate="screen"/>
          <a:srcRect t="2054" b="3954"/>
          <a:stretch>
            <a:fillRect/>
          </a:stretch>
        </p:blipFill>
        <p:spPr>
          <a:xfrm>
            <a:off x="0" y="-1"/>
            <a:ext cx="12192000" cy="6858001"/>
          </a:xfrm>
          <a:prstGeom prst="rect">
            <a:avLst/>
          </a:prstGeom>
        </p:spPr>
      </p:pic>
      <p:sp>
        <p:nvSpPr>
          <p:cNvPr id="3" name="文本框 2"/>
          <p:cNvSpPr txBox="1"/>
          <p:nvPr/>
        </p:nvSpPr>
        <p:spPr>
          <a:xfrm>
            <a:off x="3978275" y="300990"/>
            <a:ext cx="3516630" cy="1076325"/>
          </a:xfrm>
          <a:prstGeom prst="rect">
            <a:avLst/>
          </a:prstGeom>
          <a:noFill/>
        </p:spPr>
        <p:txBody>
          <a:bodyPr wrap="square" rtlCol="0">
            <a:spAutoFit/>
          </a:bodyPr>
          <a:p>
            <a:r>
              <a:rPr lang="zh-CN" altLang="en-US" sz="4000" b="1">
                <a:latin typeface="宋体" panose="02010600030101010101" pitchFamily="2" charset="-122"/>
                <a:ea typeface="宋体" panose="02010600030101010101" pitchFamily="2" charset="-122"/>
                <a:sym typeface="+mn-ea"/>
              </a:rPr>
              <a:t>外交家李鸿章</a:t>
            </a:r>
            <a:endParaRPr lang="zh-CN" altLang="en-US" sz="2000" b="1">
              <a:latin typeface="宋体" panose="02010600030101010101" pitchFamily="2" charset="-122"/>
              <a:ea typeface="宋体" panose="02010600030101010101" pitchFamily="2" charset="-122"/>
            </a:endParaRPr>
          </a:p>
          <a:p>
            <a:endParaRPr lang="en-US" altLang="zh-CN" sz="2400"/>
          </a:p>
        </p:txBody>
      </p:sp>
      <p:sp>
        <p:nvSpPr>
          <p:cNvPr id="2" name="文本框 1"/>
          <p:cNvSpPr txBox="1"/>
          <p:nvPr/>
        </p:nvSpPr>
        <p:spPr>
          <a:xfrm>
            <a:off x="4628515" y="1024890"/>
            <a:ext cx="2155825" cy="5631180"/>
          </a:xfrm>
          <a:prstGeom prst="rect">
            <a:avLst/>
          </a:prstGeom>
          <a:noFill/>
        </p:spPr>
        <p:txBody>
          <a:bodyPr wrap="square" rtlCol="0">
            <a:spAutoFit/>
          </a:bodyPr>
          <a:p>
            <a:pPr indent="0" fontAlgn="auto">
              <a:lnSpc>
                <a:spcPct val="150000"/>
              </a:lnSpc>
              <a:buNone/>
            </a:pPr>
            <a:r>
              <a:rPr lang="zh-CN" altLang="en-US" sz="2000"/>
              <a:t>天津教案</a:t>
            </a:r>
            <a:endParaRPr lang="zh-CN" altLang="en-US" sz="2000"/>
          </a:p>
          <a:p>
            <a:pPr indent="0" fontAlgn="auto">
              <a:lnSpc>
                <a:spcPct val="150000"/>
              </a:lnSpc>
              <a:buNone/>
            </a:pPr>
            <a:r>
              <a:rPr lang="zh-CN" altLang="en-US" sz="2000"/>
              <a:t>     </a:t>
            </a:r>
            <a:r>
              <a:rPr lang="en-US" altLang="zh-CN" sz="2000">
                <a:hlinkClick r:id="rId2" action="ppaction://hlinksldjump"/>
              </a:rPr>
              <a:t>&gt;&gt;&gt;</a:t>
            </a:r>
            <a:endParaRPr lang="en-US" altLang="zh-CN" sz="2000">
              <a:hlinkClick r:id="rId2" action="ppaction://hlinksldjump"/>
            </a:endParaRPr>
          </a:p>
          <a:p>
            <a:pPr indent="0" fontAlgn="auto">
              <a:lnSpc>
                <a:spcPct val="150000"/>
              </a:lnSpc>
              <a:buNone/>
            </a:pPr>
            <a:r>
              <a:rPr lang="zh-CN" altLang="en-US" sz="2000"/>
              <a:t>甲午战争议和</a:t>
            </a:r>
            <a:endParaRPr lang="zh-CN" altLang="en-US" sz="2000"/>
          </a:p>
          <a:p>
            <a:pPr indent="0" fontAlgn="auto">
              <a:lnSpc>
                <a:spcPct val="150000"/>
              </a:lnSpc>
              <a:buNone/>
            </a:pPr>
            <a:r>
              <a:rPr lang="zh-CN" altLang="en-US" sz="2000"/>
              <a:t>     </a:t>
            </a:r>
            <a:r>
              <a:rPr lang="en-US" altLang="zh-CN" sz="2000">
                <a:hlinkClick r:id="rId3" action="ppaction://hlinksldjump"/>
              </a:rPr>
              <a:t>&gt;&gt;&gt;</a:t>
            </a:r>
            <a:endParaRPr lang="zh-CN" altLang="en-US" sz="2000"/>
          </a:p>
          <a:p>
            <a:pPr indent="0" fontAlgn="auto">
              <a:lnSpc>
                <a:spcPct val="150000"/>
              </a:lnSpc>
              <a:buNone/>
            </a:pPr>
            <a:r>
              <a:rPr lang="zh-CN" altLang="en-US" sz="2000"/>
              <a:t>中俄密约</a:t>
            </a:r>
            <a:endParaRPr lang="zh-CN" altLang="en-US" sz="2000"/>
          </a:p>
          <a:p>
            <a:pPr indent="0" fontAlgn="auto">
              <a:lnSpc>
                <a:spcPct val="150000"/>
              </a:lnSpc>
              <a:buNone/>
            </a:pPr>
            <a:r>
              <a:rPr lang="zh-CN" altLang="en-US" sz="2000"/>
              <a:t>     </a:t>
            </a:r>
            <a:r>
              <a:rPr lang="en-US" altLang="zh-CN" sz="2000">
                <a:hlinkClick r:id="rId4" action="ppaction://hlinksldjump"/>
              </a:rPr>
              <a:t>&gt;&gt;&gt;</a:t>
            </a:r>
            <a:endParaRPr lang="zh-CN" altLang="en-US" sz="2000"/>
          </a:p>
          <a:p>
            <a:pPr indent="0" fontAlgn="auto">
              <a:lnSpc>
                <a:spcPct val="150000"/>
              </a:lnSpc>
              <a:buNone/>
            </a:pPr>
            <a:r>
              <a:rPr lang="zh-CN" altLang="en-US" sz="2000"/>
              <a:t>胶州之役</a:t>
            </a:r>
            <a:endParaRPr lang="zh-CN" altLang="en-US" sz="2000"/>
          </a:p>
          <a:p>
            <a:pPr indent="0" fontAlgn="auto">
              <a:lnSpc>
                <a:spcPct val="150000"/>
              </a:lnSpc>
              <a:buNone/>
            </a:pPr>
            <a:r>
              <a:rPr lang="zh-CN" altLang="en-US" sz="2000"/>
              <a:t>     </a:t>
            </a:r>
            <a:r>
              <a:rPr lang="en-US" altLang="zh-CN" sz="2000">
                <a:hlinkClick r:id="rId5" action="ppaction://hlinksldjump"/>
              </a:rPr>
              <a:t>&gt;&gt;&gt;</a:t>
            </a:r>
            <a:endParaRPr lang="en-US" altLang="zh-CN" sz="2000">
              <a:hlinkClick r:id="rId5" action="ppaction://hlinksldjump"/>
            </a:endParaRPr>
          </a:p>
          <a:p>
            <a:pPr indent="0" fontAlgn="auto">
              <a:lnSpc>
                <a:spcPct val="150000"/>
              </a:lnSpc>
              <a:buNone/>
            </a:pPr>
            <a:r>
              <a:rPr lang="zh-CN" altLang="en-US" sz="2000"/>
              <a:t>列强割地</a:t>
            </a:r>
            <a:endParaRPr lang="zh-CN" altLang="en-US" sz="2000"/>
          </a:p>
          <a:p>
            <a:pPr indent="0" fontAlgn="auto">
              <a:lnSpc>
                <a:spcPct val="150000"/>
              </a:lnSpc>
              <a:buNone/>
            </a:pPr>
            <a:r>
              <a:rPr lang="zh-CN" altLang="en-US" sz="2000"/>
              <a:t>     </a:t>
            </a:r>
            <a:r>
              <a:rPr lang="en-US" altLang="zh-CN" sz="2000">
                <a:hlinkClick r:id="rId6" action="ppaction://hlinksldjump"/>
              </a:rPr>
              <a:t>&gt;&gt;&gt;</a:t>
            </a:r>
            <a:endParaRPr lang="en-US" altLang="zh-CN" sz="2000">
              <a:hlinkClick r:id="rId6" action="ppaction://hlinksldjump"/>
            </a:endParaRPr>
          </a:p>
          <a:p>
            <a:pPr indent="0" fontAlgn="auto">
              <a:lnSpc>
                <a:spcPct val="150000"/>
              </a:lnSpc>
              <a:buNone/>
            </a:pPr>
            <a:r>
              <a:rPr lang="zh-CN" altLang="en-US" sz="2000"/>
              <a:t>外交生涯的结束</a:t>
            </a:r>
            <a:endParaRPr lang="zh-CN" altLang="en-US" sz="2000"/>
          </a:p>
          <a:p>
            <a:pPr indent="0" fontAlgn="auto">
              <a:lnSpc>
                <a:spcPct val="150000"/>
              </a:lnSpc>
              <a:buNone/>
            </a:pPr>
            <a:r>
              <a:rPr lang="en-US" altLang="zh-CN" sz="2000"/>
              <a:t>     </a:t>
            </a:r>
            <a:r>
              <a:rPr lang="en-US" altLang="zh-CN" sz="2000">
                <a:hlinkClick r:id="rId7" action="ppaction://hlinksldjump"/>
              </a:rPr>
              <a:t>&gt;&gt;&gt;</a:t>
            </a:r>
            <a:endParaRPr lang="en-US" altLang="zh-CN" sz="2000"/>
          </a:p>
        </p:txBody>
      </p:sp>
      <p:sp>
        <p:nvSpPr>
          <p:cNvPr id="4" name="文本框 3"/>
          <p:cNvSpPr txBox="1"/>
          <p:nvPr/>
        </p:nvSpPr>
        <p:spPr>
          <a:xfrm>
            <a:off x="10309860" y="5727700"/>
            <a:ext cx="960120" cy="583565"/>
          </a:xfrm>
          <a:prstGeom prst="rect">
            <a:avLst/>
          </a:prstGeom>
          <a:noFill/>
        </p:spPr>
        <p:txBody>
          <a:bodyPr wrap="square" rtlCol="0">
            <a:spAutoFit/>
          </a:bodyPr>
          <a:p>
            <a:r>
              <a:rPr lang="en-US" altLang="zh-CN" sz="3200">
                <a:hlinkClick r:id="rId8" action="ppaction://hlinksldjump"/>
              </a:rPr>
              <a:t>&lt;&lt;&lt;</a:t>
            </a:r>
            <a:endParaRPr lang="en-US" altLang="zh-CN" sz="3200"/>
          </a:p>
        </p:txBody>
      </p:sp>
    </p:spTree>
    <p:custDataLst>
      <p:tags r:id="rId9"/>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 cstate="screen"/>
          <a:srcRect t="2054" b="3954"/>
          <a:stretch>
            <a:fillRect/>
          </a:stretch>
        </p:blipFill>
        <p:spPr>
          <a:xfrm>
            <a:off x="0" y="-636"/>
            <a:ext cx="12192000" cy="6858001"/>
          </a:xfrm>
          <a:prstGeom prst="rect">
            <a:avLst/>
          </a:prstGeom>
        </p:spPr>
      </p:pic>
      <p:sp>
        <p:nvSpPr>
          <p:cNvPr id="2" name="文本框 1"/>
          <p:cNvSpPr txBox="1"/>
          <p:nvPr/>
        </p:nvSpPr>
        <p:spPr>
          <a:xfrm>
            <a:off x="4451350" y="320675"/>
            <a:ext cx="1964690" cy="521970"/>
          </a:xfrm>
          <a:prstGeom prst="rect">
            <a:avLst/>
          </a:prstGeom>
          <a:noFill/>
        </p:spPr>
        <p:txBody>
          <a:bodyPr wrap="square" rtlCol="0">
            <a:spAutoFit/>
          </a:bodyPr>
          <a:p>
            <a:r>
              <a:rPr lang="zh-CN" altLang="en-US" sz="2800">
                <a:sym typeface="+mn-ea"/>
              </a:rPr>
              <a:t>天津教案</a:t>
            </a:r>
            <a:endParaRPr lang="zh-CN" altLang="en-US" sz="2800">
              <a:sym typeface="+mn-ea"/>
            </a:endParaRPr>
          </a:p>
        </p:txBody>
      </p:sp>
      <p:pic>
        <p:nvPicPr>
          <p:cNvPr id="4" name="图片 3"/>
          <p:cNvPicPr>
            <a:picLocks noChangeAspect="1"/>
          </p:cNvPicPr>
          <p:nvPr/>
        </p:nvPicPr>
        <p:blipFill>
          <a:blip r:embed="rId2"/>
          <a:stretch>
            <a:fillRect/>
          </a:stretch>
        </p:blipFill>
        <p:spPr>
          <a:xfrm>
            <a:off x="450850" y="1728470"/>
            <a:ext cx="4251325" cy="3187700"/>
          </a:xfrm>
          <a:prstGeom prst="rect">
            <a:avLst/>
          </a:prstGeom>
        </p:spPr>
      </p:pic>
      <p:sp>
        <p:nvSpPr>
          <p:cNvPr id="5" name="文本框 4"/>
          <p:cNvSpPr txBox="1"/>
          <p:nvPr/>
        </p:nvSpPr>
        <p:spPr>
          <a:xfrm>
            <a:off x="5073650" y="1513205"/>
            <a:ext cx="6576060" cy="3830955"/>
          </a:xfrm>
          <a:prstGeom prst="rect">
            <a:avLst/>
          </a:prstGeom>
          <a:noFill/>
        </p:spPr>
        <p:txBody>
          <a:bodyPr wrap="square" rtlCol="0">
            <a:spAutoFit/>
          </a:bodyPr>
          <a:p>
            <a:pPr fontAlgn="auto">
              <a:lnSpc>
                <a:spcPct val="150000"/>
              </a:lnSpc>
            </a:pPr>
            <a:r>
              <a:rPr lang="en-US" altLang="zh-CN"/>
              <a:t>    </a:t>
            </a:r>
            <a:r>
              <a:rPr lang="zh-CN" altLang="en-US" sz="1600"/>
              <a:t>天津教案是李鸿章办理的第一起外交事务。</a:t>
            </a:r>
            <a:endParaRPr lang="zh-CN" altLang="en-US" sz="1600"/>
          </a:p>
          <a:p>
            <a:pPr fontAlgn="auto">
              <a:lnSpc>
                <a:spcPct val="150000"/>
              </a:lnSpc>
            </a:pPr>
            <a:r>
              <a:rPr lang="zh-CN" altLang="en-US" sz="1600"/>
              <a:t>    1870年太平天国和捻军刚刚平定，天津民众为反对</a:t>
            </a:r>
            <a:r>
              <a:rPr lang="zh-CN" altLang="en-US" sz="1600" b="1"/>
              <a:t>天主教会</a:t>
            </a:r>
            <a:r>
              <a:rPr lang="zh-CN" altLang="en-US" sz="1600"/>
              <a:t>在保教国（法国）武力的庇护下肆行宣教，</a:t>
            </a:r>
            <a:r>
              <a:rPr lang="zh-CN" altLang="en-US" sz="1600" b="1"/>
              <a:t>杀害传教士、焚烧法国领事馆</a:t>
            </a:r>
            <a:r>
              <a:rPr lang="zh-CN" altLang="en-US" sz="1600"/>
              <a:t>。</a:t>
            </a:r>
            <a:endParaRPr lang="zh-CN" altLang="en-US" sz="1600"/>
          </a:p>
          <a:p>
            <a:pPr fontAlgn="auto">
              <a:lnSpc>
                <a:spcPct val="150000"/>
              </a:lnSpc>
            </a:pPr>
            <a:r>
              <a:rPr lang="en-US" altLang="zh-CN" sz="1600"/>
              <a:t>     </a:t>
            </a:r>
            <a:r>
              <a:rPr lang="zh-CN" altLang="en-US" sz="1600"/>
              <a:t>法国借此事联合英国、美国共同逼迫我国政府，要求相当过分。曾国藩刚上任直隶总督，知道是中国理亏，而各国准备借机谋利的手段又不能糊弄过去，商议决定镇压天津百姓，处决知罪</a:t>
            </a:r>
            <a:r>
              <a:rPr lang="en-US" altLang="zh-CN" sz="1600"/>
              <a:t>20</a:t>
            </a:r>
            <a:r>
              <a:rPr lang="zh-CN" altLang="en-US" sz="1600"/>
              <a:t>多人。这个交涉结果，朝廷人士及民众舆论均甚为不满，称曾国藩为</a:t>
            </a:r>
            <a:r>
              <a:rPr lang="zh-CN" altLang="en-US" sz="1600" b="1"/>
              <a:t>卖国贼，</a:t>
            </a:r>
            <a:r>
              <a:rPr lang="zh-CN" altLang="en-US" sz="1600"/>
              <a:t>敦促李鸿章赴任</a:t>
            </a:r>
            <a:r>
              <a:rPr lang="zh-CN" altLang="en-US" sz="1600" b="1"/>
              <a:t>。</a:t>
            </a:r>
            <a:endParaRPr lang="zh-CN" altLang="en-US" sz="1600" b="1"/>
          </a:p>
          <a:p>
            <a:pPr fontAlgn="auto">
              <a:lnSpc>
                <a:spcPct val="150000"/>
              </a:lnSpc>
            </a:pPr>
            <a:r>
              <a:rPr lang="zh-CN" altLang="en-US" sz="1600" b="1"/>
              <a:t>     </a:t>
            </a:r>
            <a:r>
              <a:rPr lang="zh-CN" altLang="en-US" sz="1600"/>
              <a:t>而法国因随后发生了</a:t>
            </a:r>
            <a:r>
              <a:rPr lang="zh-CN" altLang="en-US" sz="1600" b="1"/>
              <a:t>普法战争</a:t>
            </a:r>
            <a:r>
              <a:rPr lang="zh-CN" altLang="en-US" sz="1600"/>
              <a:t>，无暇注意东方事务，当时中国人没有一个了解时局的，还以为是李鸿章的韬略在起作用，都认为他比曾国藩强出万倍，李鸿章的身价顿时猛增。</a:t>
            </a:r>
            <a:endParaRPr lang="zh-CN" altLang="en-US" sz="1600"/>
          </a:p>
        </p:txBody>
      </p:sp>
      <p:sp>
        <p:nvSpPr>
          <p:cNvPr id="3" name="文本框 2">
            <a:hlinkClick r:id="rId3" action="ppaction://hlinksldjump"/>
          </p:cNvPr>
          <p:cNvSpPr txBox="1"/>
          <p:nvPr/>
        </p:nvSpPr>
        <p:spPr>
          <a:xfrm>
            <a:off x="10765155" y="5958840"/>
            <a:ext cx="960120" cy="583565"/>
          </a:xfrm>
          <a:prstGeom prst="rect">
            <a:avLst/>
          </a:prstGeom>
          <a:noFill/>
        </p:spPr>
        <p:txBody>
          <a:bodyPr wrap="square" rtlCol="0">
            <a:spAutoFit/>
          </a:bodyPr>
          <a:p>
            <a:r>
              <a:rPr lang="en-US" altLang="zh-CN" sz="3200">
                <a:hlinkClick r:id="rId4" action="ppaction://hlinksldjump"/>
              </a:rPr>
              <a:t>&lt;&lt;&lt;</a:t>
            </a:r>
            <a:endParaRPr lang="en-US" altLang="zh-CN" sz="3200"/>
          </a:p>
        </p:txBody>
      </p:sp>
    </p:spTree>
    <p:custDataLst>
      <p:tags r:id="rId5"/>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 cstate="screen"/>
          <a:srcRect t="2054" b="3954"/>
          <a:stretch>
            <a:fillRect/>
          </a:stretch>
        </p:blipFill>
        <p:spPr>
          <a:xfrm>
            <a:off x="0" y="-1"/>
            <a:ext cx="12192000" cy="6858001"/>
          </a:xfrm>
          <a:prstGeom prst="rect">
            <a:avLst/>
          </a:prstGeom>
        </p:spPr>
      </p:pic>
      <p:sp>
        <p:nvSpPr>
          <p:cNvPr id="2" name="文本框 1"/>
          <p:cNvSpPr txBox="1"/>
          <p:nvPr/>
        </p:nvSpPr>
        <p:spPr>
          <a:xfrm>
            <a:off x="4682490" y="250190"/>
            <a:ext cx="2366010" cy="521970"/>
          </a:xfrm>
          <a:prstGeom prst="rect">
            <a:avLst/>
          </a:prstGeom>
          <a:noFill/>
        </p:spPr>
        <p:txBody>
          <a:bodyPr wrap="square" rtlCol="0">
            <a:spAutoFit/>
          </a:bodyPr>
          <a:p>
            <a:r>
              <a:rPr lang="zh-CN" altLang="en-US" sz="2800">
                <a:sym typeface="+mn-ea"/>
              </a:rPr>
              <a:t>甲午战争议和</a:t>
            </a:r>
            <a:endParaRPr lang="zh-CN" altLang="en-US" sz="2800">
              <a:sym typeface="+mn-ea"/>
            </a:endParaRPr>
          </a:p>
        </p:txBody>
      </p:sp>
      <p:pic>
        <p:nvPicPr>
          <p:cNvPr id="3" name="图片 2"/>
          <p:cNvPicPr>
            <a:picLocks noChangeAspect="1"/>
          </p:cNvPicPr>
          <p:nvPr/>
        </p:nvPicPr>
        <p:blipFill>
          <a:blip r:embed="rId2"/>
          <a:stretch>
            <a:fillRect/>
          </a:stretch>
        </p:blipFill>
        <p:spPr>
          <a:xfrm>
            <a:off x="470535" y="1052195"/>
            <a:ext cx="3810635" cy="3368040"/>
          </a:xfrm>
          <a:prstGeom prst="rect">
            <a:avLst/>
          </a:prstGeom>
        </p:spPr>
      </p:pic>
      <p:sp>
        <p:nvSpPr>
          <p:cNvPr id="4" name="文本框 3"/>
          <p:cNvSpPr txBox="1"/>
          <p:nvPr/>
        </p:nvSpPr>
        <p:spPr>
          <a:xfrm>
            <a:off x="1569085" y="4521200"/>
            <a:ext cx="1613535" cy="337185"/>
          </a:xfrm>
          <a:prstGeom prst="rect">
            <a:avLst/>
          </a:prstGeom>
          <a:noFill/>
        </p:spPr>
        <p:txBody>
          <a:bodyPr wrap="square" rtlCol="0">
            <a:spAutoFit/>
          </a:bodyPr>
          <a:p>
            <a:r>
              <a:rPr lang="zh-CN" altLang="en-US" sz="1600"/>
              <a:t>签订马关条约</a:t>
            </a:r>
            <a:endParaRPr lang="zh-CN" altLang="en-US" sz="1600"/>
          </a:p>
        </p:txBody>
      </p:sp>
      <p:sp>
        <p:nvSpPr>
          <p:cNvPr id="5" name="文本框 4"/>
          <p:cNvSpPr txBox="1"/>
          <p:nvPr/>
        </p:nvSpPr>
        <p:spPr>
          <a:xfrm>
            <a:off x="4501515" y="772160"/>
            <a:ext cx="6957060" cy="5677535"/>
          </a:xfrm>
          <a:prstGeom prst="rect">
            <a:avLst/>
          </a:prstGeom>
          <a:noFill/>
        </p:spPr>
        <p:txBody>
          <a:bodyPr wrap="square" rtlCol="0">
            <a:spAutoFit/>
          </a:bodyPr>
          <a:p>
            <a:pPr fontAlgn="auto">
              <a:lnSpc>
                <a:spcPct val="150000"/>
              </a:lnSpc>
            </a:pPr>
            <a:r>
              <a:rPr lang="en-US" altLang="zh-CN"/>
              <a:t>     </a:t>
            </a:r>
            <a:r>
              <a:rPr lang="zh-CN" altLang="en-US" sz="1600"/>
              <a:t>甲午战争打到甲午年冬天，中国除了求和之外，再也没有别的办法。一共进行了三次会议。</a:t>
            </a:r>
            <a:r>
              <a:rPr lang="zh-CN" altLang="en-US" sz="1600" b="1"/>
              <a:t>第二次会议</a:t>
            </a:r>
            <a:r>
              <a:rPr lang="zh-CN" altLang="en-US" sz="1600"/>
              <a:t>，日本首先提出用大沽、天津、山海关抵押作为停战条件，双方都不肯让步，谈判破裂。</a:t>
            </a:r>
            <a:endParaRPr lang="zh-CN" altLang="en-US" sz="1600"/>
          </a:p>
          <a:p>
            <a:pPr fontAlgn="auto">
              <a:lnSpc>
                <a:spcPct val="150000"/>
              </a:lnSpc>
            </a:pPr>
            <a:r>
              <a:rPr lang="zh-CN" altLang="en-US" sz="1600"/>
              <a:t>     </a:t>
            </a:r>
            <a:r>
              <a:rPr lang="zh-CN" altLang="en-US" sz="1600" b="1"/>
              <a:t>第三轮谈判结束</a:t>
            </a:r>
            <a:r>
              <a:rPr lang="zh-CN" altLang="en-US" sz="1600"/>
              <a:t>，李鸿章返回驿馆时</a:t>
            </a:r>
            <a:r>
              <a:rPr lang="zh-CN" altLang="en-US" sz="1600" b="1"/>
              <a:t>遭遇枪击</a:t>
            </a:r>
            <a:r>
              <a:rPr lang="zh-CN" altLang="en-US" sz="1600"/>
              <a:t>，左颊中弹，子弹深入左眼下面，倒在血泊之中。听说消息后前来探望的</a:t>
            </a:r>
            <a:r>
              <a:rPr lang="zh-CN" altLang="en-US" sz="1600" b="1"/>
              <a:t>日本高官</a:t>
            </a:r>
            <a:r>
              <a:rPr lang="zh-CN" altLang="en-US" sz="1600"/>
              <a:t>络绎不绝，伊藤博文、陆奥宗光也亲自来慰问，神情忧虑。日本高官表示哀婉于是</a:t>
            </a:r>
            <a:r>
              <a:rPr lang="zh-CN" altLang="en-US" sz="1600" b="1"/>
              <a:t>同意</a:t>
            </a:r>
            <a:r>
              <a:rPr lang="zh-CN" altLang="en-US" sz="1600"/>
              <a:t>将中国先提出的停战摘要画押。</a:t>
            </a:r>
            <a:endParaRPr lang="zh-CN" altLang="en-US" sz="1600"/>
          </a:p>
          <a:p>
            <a:pPr fontAlgn="auto">
              <a:lnSpc>
                <a:spcPct val="150000"/>
              </a:lnSpc>
            </a:pPr>
            <a:r>
              <a:rPr lang="zh-CN" altLang="en-US" sz="1600"/>
              <a:t>     李鸿章</a:t>
            </a:r>
            <a:r>
              <a:rPr lang="zh-CN" altLang="en-US" sz="1600" b="1"/>
              <a:t>宁死不取出子弹</a:t>
            </a:r>
            <a:r>
              <a:rPr lang="zh-CN" altLang="en-US" sz="1600"/>
              <a:t>，说是为报国而流的血。李鸿章头裹白纱布，又坐在谈判桌前。世界舆论哗然，开始谴责日本。舆论压力下，伊藤博文主动提出减少赔款一亿两白银。</a:t>
            </a:r>
            <a:endParaRPr lang="zh-CN" altLang="en-US" sz="1600"/>
          </a:p>
          <a:p>
            <a:pPr fontAlgn="auto">
              <a:lnSpc>
                <a:spcPct val="150000"/>
              </a:lnSpc>
            </a:pPr>
            <a:r>
              <a:rPr lang="zh-CN" altLang="en-US" sz="1600"/>
              <a:t>    1895年4月17日，《马关条约》签订，73岁的李鸿章带着一身疲惫和那颗耻辱的砂弹启程回国，船离开日本土地那一刻。李鸿章对身边人说：“老夫此生不再踏上日本国土！”这屈辱，真的受够了！而国内等待他的并不是理解和包容，而是骂声鄙夷一片。</a:t>
            </a:r>
            <a:endParaRPr lang="zh-CN" altLang="en-US" sz="1600"/>
          </a:p>
          <a:p>
            <a:pPr fontAlgn="auto">
              <a:lnSpc>
                <a:spcPct val="150000"/>
              </a:lnSpc>
            </a:pPr>
            <a:endParaRPr lang="zh-CN" altLang="en-US" sz="1600"/>
          </a:p>
        </p:txBody>
      </p:sp>
      <p:sp>
        <p:nvSpPr>
          <p:cNvPr id="6" name="文本框 5">
            <a:hlinkClick r:id="rId3" action="ppaction://hlinksldjump"/>
          </p:cNvPr>
          <p:cNvSpPr txBox="1"/>
          <p:nvPr/>
        </p:nvSpPr>
        <p:spPr>
          <a:xfrm>
            <a:off x="10765155" y="5958840"/>
            <a:ext cx="960120" cy="583565"/>
          </a:xfrm>
          <a:prstGeom prst="rect">
            <a:avLst/>
          </a:prstGeom>
          <a:noFill/>
        </p:spPr>
        <p:txBody>
          <a:bodyPr wrap="square" rtlCol="0">
            <a:spAutoFit/>
          </a:bodyPr>
          <a:p>
            <a:r>
              <a:rPr lang="en-US" altLang="zh-CN" sz="3200">
                <a:hlinkClick r:id="rId4" action="ppaction://hlinksldjump"/>
              </a:rPr>
              <a:t>&lt;&lt;&lt;</a:t>
            </a:r>
            <a:endParaRPr lang="en-US" altLang="zh-CN" sz="3200"/>
          </a:p>
        </p:txBody>
      </p:sp>
    </p:spTree>
    <p:custDataLst>
      <p:tags r:id="rId5"/>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 cstate="screen"/>
          <a:srcRect t="2054" b="3954"/>
          <a:stretch>
            <a:fillRect/>
          </a:stretch>
        </p:blipFill>
        <p:spPr>
          <a:xfrm>
            <a:off x="0" y="-1"/>
            <a:ext cx="12192000" cy="6858001"/>
          </a:xfrm>
          <a:prstGeom prst="rect">
            <a:avLst/>
          </a:prstGeom>
        </p:spPr>
      </p:pic>
      <p:sp>
        <p:nvSpPr>
          <p:cNvPr id="2" name="文本框 1"/>
          <p:cNvSpPr txBox="1"/>
          <p:nvPr/>
        </p:nvSpPr>
        <p:spPr>
          <a:xfrm>
            <a:off x="5279390" y="149860"/>
            <a:ext cx="1243330" cy="706755"/>
          </a:xfrm>
          <a:prstGeom prst="rect">
            <a:avLst/>
          </a:prstGeom>
          <a:noFill/>
        </p:spPr>
        <p:txBody>
          <a:bodyPr wrap="square" rtlCol="0">
            <a:spAutoFit/>
          </a:bodyPr>
          <a:p>
            <a:r>
              <a:rPr lang="zh-CN" altLang="en-US" sz="4000"/>
              <a:t>绪论</a:t>
            </a:r>
            <a:endParaRPr lang="zh-CN" altLang="en-US" sz="4000"/>
          </a:p>
        </p:txBody>
      </p:sp>
      <p:sp>
        <p:nvSpPr>
          <p:cNvPr id="4" name="文本框 3"/>
          <p:cNvSpPr txBox="1"/>
          <p:nvPr/>
        </p:nvSpPr>
        <p:spPr>
          <a:xfrm>
            <a:off x="1057910" y="982980"/>
            <a:ext cx="9685655" cy="4892675"/>
          </a:xfrm>
          <a:prstGeom prst="rect">
            <a:avLst/>
          </a:prstGeom>
          <a:noFill/>
        </p:spPr>
        <p:txBody>
          <a:bodyPr wrap="square" rtlCol="0">
            <a:spAutoFit/>
          </a:bodyPr>
          <a:p>
            <a:pPr fontAlgn="auto">
              <a:lnSpc>
                <a:spcPct val="150000"/>
              </a:lnSpc>
            </a:pPr>
            <a:r>
              <a:rPr lang="en-US" altLang="zh-CN" sz="1600"/>
              <a:t> </a:t>
            </a:r>
            <a:r>
              <a:rPr lang="zh-CN" altLang="en-US" sz="1600"/>
              <a:t>    中国从事时事评论的人往往把</a:t>
            </a:r>
            <a:r>
              <a:rPr lang="zh-CN" altLang="en-US" sz="1600" b="1"/>
              <a:t>平定太平天国、平定捻军</a:t>
            </a:r>
            <a:r>
              <a:rPr lang="zh-CN" altLang="en-US" sz="1600"/>
              <a:t>叛乱作为李鸿章的功劳，把数次议和谈判作为李鸿章的罪过，在梁启超看来，这样的功罪评价都是很不恰当的。</a:t>
            </a:r>
            <a:endParaRPr lang="zh-CN" altLang="en-US" sz="1600">
              <a:sym typeface="+mn-ea"/>
            </a:endParaRPr>
          </a:p>
          <a:p>
            <a:pPr fontAlgn="auto">
              <a:lnSpc>
                <a:spcPct val="150000"/>
              </a:lnSpc>
            </a:pPr>
            <a:r>
              <a:rPr lang="zh-CN" altLang="en-US" sz="1600">
                <a:sym typeface="+mn-ea"/>
              </a:rPr>
              <a:t>     时势所造之人，非造时势之人。天下这么大，历史这么久，什么社会没有时势？像李鸿章这样的英雄简直说是车载斗量，但是能造就时势的英雄千年也找不出一个，这就是中国历史陈陈相因缺乏新意而不能产生光耀世界、震撼人心的大事件的原因。</a:t>
            </a:r>
            <a:endParaRPr lang="zh-CN" altLang="en-US" sz="1600"/>
          </a:p>
          <a:p>
            <a:pPr fontAlgn="auto">
              <a:lnSpc>
                <a:spcPct val="150000"/>
              </a:lnSpc>
            </a:pPr>
            <a:r>
              <a:rPr lang="zh-CN" altLang="en-US" sz="1600"/>
              <a:t>     历史学家评论霍光常感叹他不学无术，李鸿章亦是如此。李鸿章</a:t>
            </a:r>
            <a:r>
              <a:rPr lang="zh-CN" altLang="en-US" sz="1600" b="1"/>
              <a:t>不清楚民众的实质，不通晓世界的发展趋势，不懂政治本源</a:t>
            </a:r>
            <a:r>
              <a:rPr lang="zh-CN" altLang="en-US" sz="1600"/>
              <a:t>，在十九世纪这个竞争化的时代，还尝试着小修小补的改良，贪图一时偏安，不想着扩充国民实力，把中国建成威名远播的富强国家，却仅学习着西方的皮毛，取水忘记寻找源头，便安于现状，更</a:t>
            </a:r>
            <a:r>
              <a:rPr lang="zh-CN" altLang="en-US" sz="1600" b="1"/>
              <a:t>靠着一点小聪明</a:t>
            </a:r>
            <a:r>
              <a:rPr lang="zh-CN" altLang="en-US" sz="1600"/>
              <a:t>就想和世界上的著名大政治家相抗衡，</a:t>
            </a:r>
            <a:r>
              <a:rPr lang="zh-CN" altLang="en-US" sz="1600" b="1"/>
              <a:t>出让更大的利益</a:t>
            </a:r>
            <a:r>
              <a:rPr lang="zh-CN" altLang="en-US" sz="1600"/>
              <a:t>，去争夺一些蝇头小利。</a:t>
            </a:r>
            <a:endParaRPr lang="zh-CN" altLang="en-US" sz="1600"/>
          </a:p>
          <a:p>
            <a:pPr fontAlgn="auto">
              <a:lnSpc>
                <a:spcPct val="150000"/>
              </a:lnSpc>
            </a:pPr>
            <a:r>
              <a:rPr lang="zh-CN" altLang="en-US" sz="1600"/>
              <a:t>    尽管这样，不必过分苛责李鸿章。</a:t>
            </a:r>
            <a:r>
              <a:rPr lang="zh-CN" altLang="en-US" sz="1600">
                <a:sym typeface="+mn-ea"/>
              </a:rPr>
              <a:t>李鸿章没有出生在欧洲而出生在中国，</a:t>
            </a:r>
            <a:r>
              <a:rPr lang="zh-CN" altLang="en-US" sz="1600"/>
              <a:t>一个生在社会里的凡人，一定会被这个社会数千年形成的传统思想和习俗所羁绊、困扰。不管是同时代的人还是前任没有一个造时势的人能引导他，自然不能把责任都归结到李鸿章头上，因此</a:t>
            </a:r>
            <a:r>
              <a:rPr lang="zh-CN" altLang="en-US" sz="1600">
                <a:sym typeface="+mn-ea"/>
              </a:rPr>
              <a:t>梁启超说：</a:t>
            </a:r>
            <a:r>
              <a:rPr lang="zh-CN" altLang="en-US" sz="1600" b="1">
                <a:sym typeface="+mn-ea"/>
              </a:rPr>
              <a:t>吾敬李鸿章之才，吾惜李鸿章之识，吾悲李鸿章之遇</a:t>
            </a:r>
            <a:r>
              <a:rPr lang="zh-CN" altLang="en-US" sz="1600">
                <a:sym typeface="+mn-ea"/>
              </a:rPr>
              <a:t>。</a:t>
            </a:r>
            <a:endParaRPr lang="zh-CN" altLang="en-US" sz="1600"/>
          </a:p>
        </p:txBody>
      </p:sp>
      <p:sp>
        <p:nvSpPr>
          <p:cNvPr id="5" name="文本框 4"/>
          <p:cNvSpPr txBox="1"/>
          <p:nvPr/>
        </p:nvSpPr>
        <p:spPr>
          <a:xfrm>
            <a:off x="10390505" y="5875655"/>
            <a:ext cx="960120" cy="583565"/>
          </a:xfrm>
          <a:prstGeom prst="rect">
            <a:avLst/>
          </a:prstGeom>
          <a:noFill/>
        </p:spPr>
        <p:txBody>
          <a:bodyPr wrap="square" rtlCol="0">
            <a:spAutoFit/>
          </a:bodyPr>
          <a:p>
            <a:r>
              <a:rPr lang="en-US" altLang="zh-CN" sz="3200">
                <a:hlinkClick r:id="rId2" action="ppaction://hlinksldjump"/>
              </a:rPr>
              <a:t>&lt;&lt;&lt;</a:t>
            </a:r>
            <a:endParaRPr lang="en-US" altLang="zh-CN" sz="3200"/>
          </a:p>
        </p:txBody>
      </p:sp>
    </p:spTree>
    <p:custDataLst>
      <p:tags r:id="rId3"/>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 cstate="screen"/>
          <a:srcRect t="2054" b="3954"/>
          <a:stretch>
            <a:fillRect/>
          </a:stretch>
        </p:blipFill>
        <p:spPr>
          <a:xfrm>
            <a:off x="0" y="-1"/>
            <a:ext cx="12192000" cy="6858001"/>
          </a:xfrm>
          <a:prstGeom prst="rect">
            <a:avLst/>
          </a:prstGeom>
        </p:spPr>
      </p:pic>
      <p:sp>
        <p:nvSpPr>
          <p:cNvPr id="2" name="文本框 1"/>
          <p:cNvSpPr txBox="1"/>
          <p:nvPr/>
        </p:nvSpPr>
        <p:spPr>
          <a:xfrm>
            <a:off x="4835525" y="350520"/>
            <a:ext cx="2002790" cy="583565"/>
          </a:xfrm>
          <a:prstGeom prst="rect">
            <a:avLst/>
          </a:prstGeom>
          <a:noFill/>
        </p:spPr>
        <p:txBody>
          <a:bodyPr wrap="square" rtlCol="0">
            <a:spAutoFit/>
          </a:bodyPr>
          <a:p>
            <a:r>
              <a:rPr lang="zh-CN" altLang="en-US" sz="3200">
                <a:sym typeface="+mn-ea"/>
              </a:rPr>
              <a:t>中俄密约</a:t>
            </a:r>
            <a:endParaRPr lang="zh-CN" altLang="en-US" sz="3200">
              <a:sym typeface="+mn-ea"/>
            </a:endParaRPr>
          </a:p>
        </p:txBody>
      </p:sp>
      <p:sp>
        <p:nvSpPr>
          <p:cNvPr id="3" name="文本框 2"/>
          <p:cNvSpPr txBox="1"/>
          <p:nvPr/>
        </p:nvSpPr>
        <p:spPr>
          <a:xfrm>
            <a:off x="6049645" y="2090420"/>
            <a:ext cx="5532120" cy="2183765"/>
          </a:xfrm>
          <a:prstGeom prst="rect">
            <a:avLst/>
          </a:prstGeom>
          <a:noFill/>
        </p:spPr>
        <p:txBody>
          <a:bodyPr wrap="square" rtlCol="0">
            <a:spAutoFit/>
          </a:bodyPr>
          <a:p>
            <a:pPr fontAlgn="auto">
              <a:lnSpc>
                <a:spcPct val="150000"/>
              </a:lnSpc>
            </a:pPr>
            <a:r>
              <a:rPr lang="en-US" altLang="zh-CN" sz="1600"/>
              <a:t>    </a:t>
            </a:r>
            <a:r>
              <a:rPr lang="zh-CN" altLang="en-US" sz="1600"/>
              <a:t>《中俄密约》，即俄国与清政府订立的秘密条约，沙俄利用中国在中日甲午战争中战败的困境﹐藉口“共同防御”日本﹐诱迫清政府派遣特使李鸿章与俄国在莫斯科签订《御敌互相援助条约》。又称《防御同盟条约》。一般称为《中俄密约》。</a:t>
            </a:r>
            <a:endParaRPr lang="zh-CN" altLang="en-US" sz="1600"/>
          </a:p>
          <a:p>
            <a:r>
              <a:rPr lang="en-US" altLang="zh-CN" sz="1600"/>
              <a:t> </a:t>
            </a:r>
            <a:endParaRPr lang="zh-CN" altLang="en-US" sz="1600">
              <a:solidFill>
                <a:srgbClr val="FF0000"/>
              </a:solidFill>
            </a:endParaRPr>
          </a:p>
        </p:txBody>
      </p:sp>
      <p:pic>
        <p:nvPicPr>
          <p:cNvPr id="4" name="图片 3"/>
          <p:cNvPicPr>
            <a:picLocks noChangeAspect="1"/>
          </p:cNvPicPr>
          <p:nvPr/>
        </p:nvPicPr>
        <p:blipFill>
          <a:blip r:embed="rId2"/>
          <a:stretch>
            <a:fillRect/>
          </a:stretch>
        </p:blipFill>
        <p:spPr>
          <a:xfrm>
            <a:off x="417195" y="1308100"/>
            <a:ext cx="5258435" cy="3581400"/>
          </a:xfrm>
          <a:prstGeom prst="rect">
            <a:avLst/>
          </a:prstGeom>
        </p:spPr>
      </p:pic>
      <p:sp>
        <p:nvSpPr>
          <p:cNvPr id="5" name="文本框 4"/>
          <p:cNvSpPr txBox="1"/>
          <p:nvPr/>
        </p:nvSpPr>
        <p:spPr>
          <a:xfrm>
            <a:off x="1051560" y="5062220"/>
            <a:ext cx="3990340" cy="306705"/>
          </a:xfrm>
          <a:prstGeom prst="rect">
            <a:avLst/>
          </a:prstGeom>
          <a:noFill/>
        </p:spPr>
        <p:txBody>
          <a:bodyPr wrap="square" rtlCol="0">
            <a:spAutoFit/>
          </a:bodyPr>
          <a:p>
            <a:r>
              <a:rPr lang="zh-CN" altLang="en-US" sz="1400"/>
              <a:t>1896李鸿章参加俄沙皇加冕典礼并签订密约</a:t>
            </a:r>
            <a:endParaRPr lang="zh-CN" altLang="en-US" sz="1400"/>
          </a:p>
        </p:txBody>
      </p:sp>
    </p:spTree>
    <p:custDataLst>
      <p:tags r:id="rId3"/>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 cstate="screen"/>
          <a:srcRect t="2054" b="3954"/>
          <a:stretch>
            <a:fillRect/>
          </a:stretch>
        </p:blipFill>
        <p:spPr>
          <a:xfrm>
            <a:off x="0" y="-1"/>
            <a:ext cx="12192000" cy="6858001"/>
          </a:xfrm>
          <a:prstGeom prst="rect">
            <a:avLst/>
          </a:prstGeom>
        </p:spPr>
      </p:pic>
      <p:sp>
        <p:nvSpPr>
          <p:cNvPr id="3" name="文本框 2"/>
          <p:cNvSpPr txBox="1"/>
          <p:nvPr/>
        </p:nvSpPr>
        <p:spPr>
          <a:xfrm>
            <a:off x="1823720" y="1432560"/>
            <a:ext cx="8543925" cy="3830955"/>
          </a:xfrm>
          <a:prstGeom prst="rect">
            <a:avLst/>
          </a:prstGeom>
          <a:noFill/>
        </p:spPr>
        <p:txBody>
          <a:bodyPr wrap="square" rtlCol="0">
            <a:spAutoFit/>
          </a:bodyPr>
          <a:p>
            <a:pPr fontAlgn="auto">
              <a:lnSpc>
                <a:spcPct val="150000"/>
              </a:lnSpc>
            </a:pPr>
            <a:r>
              <a:rPr lang="en-US" altLang="zh-CN">
                <a:sym typeface="+mn-ea"/>
              </a:rPr>
              <a:t>    </a:t>
            </a:r>
            <a:r>
              <a:rPr lang="zh-CN" altLang="en-US">
                <a:sym typeface="+mn-ea"/>
              </a:rPr>
              <a:t>在甲午战争之前，中国先向</a:t>
            </a:r>
            <a:r>
              <a:rPr lang="zh-CN" altLang="en-US" b="1">
                <a:sym typeface="+mn-ea"/>
              </a:rPr>
              <a:t>英国、俄国</a:t>
            </a:r>
            <a:r>
              <a:rPr lang="zh-CN" altLang="en-US">
                <a:sym typeface="+mn-ea"/>
              </a:rPr>
              <a:t>两国请求调停，这实际上是引导他国干涉我国内务的开端。当时日本多次声称东方的事情希望由两个东方国家自行解决。我国政府只想着教唆欧洲人用武力威胁日本。俄国公使回复说：俄国一定尽力，只是还不是时候，从这里就看出他们处心积虑，找机会使自己的阴谋得逞，是早有打算的。</a:t>
            </a:r>
            <a:endParaRPr lang="zh-CN" altLang="en-US">
              <a:sym typeface="+mn-ea"/>
            </a:endParaRPr>
          </a:p>
          <a:p>
            <a:pPr fontAlgn="auto">
              <a:lnSpc>
                <a:spcPct val="150000"/>
              </a:lnSpc>
            </a:pPr>
            <a:r>
              <a:rPr lang="zh-CN" altLang="en-US">
                <a:sym typeface="+mn-ea"/>
              </a:rPr>
              <a:t>    当时想要</a:t>
            </a:r>
            <a:r>
              <a:rPr lang="zh-CN" altLang="en-US" b="1">
                <a:sym typeface="+mn-ea"/>
              </a:rPr>
              <a:t>借助欧洲人的力量来对抗日本人</a:t>
            </a:r>
            <a:r>
              <a:rPr lang="zh-CN" altLang="en-US">
                <a:sym typeface="+mn-ea"/>
              </a:rPr>
              <a:t>的中国人不止李鸿章一个人，其他人比他还要过分。张之洞称如果把赔偿给俄国人连一半都不用就可以反败为胜，如果俄国肯帮我们进攻日本就将</a:t>
            </a:r>
            <a:r>
              <a:rPr lang="zh-CN" altLang="en-US" b="1">
                <a:sym typeface="+mn-ea"/>
              </a:rPr>
              <a:t>新疆地区割让</a:t>
            </a:r>
            <a:r>
              <a:rPr lang="zh-CN" altLang="en-US">
                <a:sym typeface="+mn-ea"/>
              </a:rPr>
              <a:t>一部分给俄国作为酬谢。这就是当时所谓的外交家。</a:t>
            </a:r>
            <a:endParaRPr lang="zh-CN" altLang="en-US"/>
          </a:p>
        </p:txBody>
      </p:sp>
      <p:sp>
        <p:nvSpPr>
          <p:cNvPr id="4" name="文本框 3"/>
          <p:cNvSpPr txBox="1"/>
          <p:nvPr/>
        </p:nvSpPr>
        <p:spPr>
          <a:xfrm>
            <a:off x="4956810" y="652145"/>
            <a:ext cx="2044700" cy="521970"/>
          </a:xfrm>
          <a:prstGeom prst="rect">
            <a:avLst/>
          </a:prstGeom>
          <a:noFill/>
        </p:spPr>
        <p:txBody>
          <a:bodyPr wrap="square" rtlCol="0">
            <a:spAutoFit/>
          </a:bodyPr>
          <a:p>
            <a:r>
              <a:rPr lang="zh-CN" altLang="en-US" sz="2800"/>
              <a:t>签订密约前</a:t>
            </a:r>
            <a:endParaRPr lang="zh-CN" altLang="en-US" sz="2800"/>
          </a:p>
        </p:txBody>
      </p:sp>
    </p:spTree>
    <p:custDataLst>
      <p:tags r:id="rId2"/>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 cstate="screen"/>
          <a:srcRect t="2054" b="3954"/>
          <a:stretch>
            <a:fillRect/>
          </a:stretch>
        </p:blipFill>
        <p:spPr>
          <a:xfrm>
            <a:off x="0" y="-1"/>
            <a:ext cx="12192000" cy="6858001"/>
          </a:xfrm>
          <a:prstGeom prst="rect">
            <a:avLst/>
          </a:prstGeom>
        </p:spPr>
      </p:pic>
      <p:sp>
        <p:nvSpPr>
          <p:cNvPr id="2" name="文本框 1"/>
          <p:cNvSpPr txBox="1"/>
          <p:nvPr/>
        </p:nvSpPr>
        <p:spPr>
          <a:xfrm>
            <a:off x="1664335" y="1162050"/>
            <a:ext cx="8031480" cy="5215890"/>
          </a:xfrm>
          <a:prstGeom prst="rect">
            <a:avLst/>
          </a:prstGeom>
          <a:noFill/>
        </p:spPr>
        <p:txBody>
          <a:bodyPr wrap="square" rtlCol="0">
            <a:spAutoFit/>
          </a:bodyPr>
          <a:p>
            <a:pPr fontAlgn="auto">
              <a:lnSpc>
                <a:spcPct val="150000"/>
              </a:lnSpc>
            </a:pPr>
            <a:r>
              <a:rPr lang="en-US" altLang="zh-CN"/>
              <a:t>  </a:t>
            </a:r>
            <a:r>
              <a:rPr lang="en-US" altLang="zh-CN" sz="1600"/>
              <a:t>1.当开战时，如遇紧要之事，中国</a:t>
            </a:r>
            <a:r>
              <a:rPr lang="en-US" altLang="zh-CN" sz="1600" b="1"/>
              <a:t>所有口岸</a:t>
            </a:r>
            <a:r>
              <a:rPr lang="en-US" altLang="zh-CN" sz="1600"/>
              <a:t>，均准俄国兵船驶入，如有所需，地方官应尽力帮助。</a:t>
            </a:r>
            <a:endParaRPr lang="en-US" altLang="zh-CN" sz="1600"/>
          </a:p>
          <a:p>
            <a:pPr fontAlgn="auto">
              <a:lnSpc>
                <a:spcPct val="150000"/>
              </a:lnSpc>
            </a:pPr>
            <a:r>
              <a:rPr lang="en-US" altLang="zh-CN" sz="1600"/>
              <a:t>  2.</a:t>
            </a:r>
            <a:r>
              <a:rPr lang="zh-CN" altLang="en-US" sz="1600"/>
              <a:t>俄国为将来转运俄兵御敌并接济军火、粮食，中国国家允于中国</a:t>
            </a:r>
            <a:r>
              <a:rPr lang="zh-CN" altLang="en-US" sz="1600" b="1"/>
              <a:t>黑龙江、吉林</a:t>
            </a:r>
            <a:r>
              <a:rPr lang="zh-CN" altLang="en-US" sz="1600"/>
              <a:t>地方接造铁路，以达海参崴。铁路暂时归俄国管理，期限</a:t>
            </a:r>
            <a:r>
              <a:rPr lang="en-US" altLang="zh-CN" sz="1600" b="1"/>
              <a:t>30</a:t>
            </a:r>
            <a:r>
              <a:rPr lang="zh-CN" altLang="en-US" sz="1600" b="1"/>
              <a:t>年</a:t>
            </a:r>
            <a:r>
              <a:rPr lang="zh-CN" altLang="en-US" sz="1600"/>
              <a:t>，到期中国可赎回。</a:t>
            </a:r>
            <a:endParaRPr lang="zh-CN" altLang="en-US" sz="1600"/>
          </a:p>
          <a:p>
            <a:pPr fontAlgn="auto">
              <a:lnSpc>
                <a:spcPct val="150000"/>
              </a:lnSpc>
            </a:pPr>
            <a:r>
              <a:rPr lang="en-US" altLang="zh-CN" sz="1600"/>
              <a:t>  3.</a:t>
            </a:r>
            <a:r>
              <a:rPr lang="zh-CN" altLang="en-US" sz="1600"/>
              <a:t>俄国在亚洲一致没有不冻港，一旦亚洲有军事情况，俄国东海以及太平洋舰队行动诸有不便。鉴此中国情愿将山东</a:t>
            </a:r>
            <a:r>
              <a:rPr lang="zh-CN" altLang="en-US" sz="1600" b="1"/>
              <a:t>胶州地区</a:t>
            </a:r>
            <a:r>
              <a:rPr lang="zh-CN" altLang="en-US" sz="1600"/>
              <a:t>暂时租借给俄国，为期</a:t>
            </a:r>
            <a:r>
              <a:rPr lang="en-US" altLang="zh-CN" sz="1600" b="1"/>
              <a:t>15</a:t>
            </a:r>
            <a:r>
              <a:rPr lang="zh-CN" altLang="en-US" sz="1600" b="1"/>
              <a:t>年</a:t>
            </a:r>
            <a:r>
              <a:rPr lang="zh-CN" altLang="en-US" sz="1600"/>
              <a:t>。在此期间俄国所建造建筑允许中国到期后赎回。</a:t>
            </a:r>
            <a:endParaRPr lang="zh-CN" altLang="en-US" sz="1600"/>
          </a:p>
          <a:p>
            <a:pPr fontAlgn="auto">
              <a:lnSpc>
                <a:spcPct val="150000"/>
              </a:lnSpc>
            </a:pPr>
            <a:r>
              <a:rPr lang="en-US" altLang="zh-CN" sz="1600"/>
              <a:t>  4.</a:t>
            </a:r>
            <a:r>
              <a:rPr lang="zh-CN" altLang="en-US" sz="1600">
                <a:sym typeface="+mn-ea"/>
              </a:rPr>
              <a:t>辽东的</a:t>
            </a:r>
            <a:r>
              <a:rPr lang="zh-CN" altLang="en-US" sz="1600" b="1">
                <a:sym typeface="+mn-ea"/>
              </a:rPr>
              <a:t>旅顺口</a:t>
            </a:r>
            <a:r>
              <a:rPr lang="zh-CN" altLang="en-US" sz="1600">
                <a:sym typeface="+mn-ea"/>
              </a:rPr>
              <a:t>和</a:t>
            </a:r>
            <a:r>
              <a:rPr lang="zh-CN" altLang="en-US" sz="1600" b="1">
                <a:sym typeface="+mn-ea"/>
              </a:rPr>
              <a:t>大连湾</a:t>
            </a:r>
            <a:r>
              <a:rPr lang="zh-CN" altLang="en-US" sz="1600">
                <a:sym typeface="+mn-ea"/>
              </a:rPr>
              <a:t>原本是军事要塞，</a:t>
            </a:r>
            <a:r>
              <a:rPr lang="zh-CN" altLang="en-US" sz="1600"/>
              <a:t>俄国承诺保护，中国也承诺</a:t>
            </a:r>
            <a:r>
              <a:rPr lang="zh-CN" altLang="en-US" sz="1600" b="1"/>
              <a:t>将来永远不能让其他国家占据</a:t>
            </a:r>
            <a:r>
              <a:rPr lang="zh-CN" altLang="en-US" sz="1600"/>
              <a:t>。如果日后有紧急军务，中国愿意将旅顺口、大连湾让给俄国军队驻扎。</a:t>
            </a:r>
            <a:endParaRPr lang="zh-CN" altLang="en-US" sz="1600"/>
          </a:p>
          <a:p>
            <a:pPr fontAlgn="auto">
              <a:lnSpc>
                <a:spcPct val="150000"/>
              </a:lnSpc>
            </a:pPr>
            <a:r>
              <a:rPr lang="en-US" altLang="zh-CN" sz="1600"/>
              <a:t>  5.</a:t>
            </a:r>
            <a:r>
              <a:rPr lang="zh-CN" altLang="en-US" sz="1600"/>
              <a:t>日后若中国希望东三各省练军的操练方式改成西式，准许向俄国聘请专业军官来中国整顿一切。</a:t>
            </a:r>
            <a:endParaRPr lang="zh-CN" altLang="en-US" sz="1600"/>
          </a:p>
          <a:p>
            <a:pPr fontAlgn="auto">
              <a:lnSpc>
                <a:spcPct val="150000"/>
              </a:lnSpc>
            </a:pPr>
            <a:r>
              <a:rPr lang="en-US" altLang="zh-CN" sz="1600"/>
              <a:t>  6.</a:t>
            </a:r>
            <a:r>
              <a:rPr lang="zh-CN" altLang="en-US" sz="1600"/>
              <a:t>东三省铁路及五金开采问题允许在条约之后便宜行事。俄国官员、商人、居民所到之处中国管园应给予有待保护。</a:t>
            </a:r>
            <a:endParaRPr lang="zh-CN" altLang="en-US"/>
          </a:p>
          <a:p>
            <a:endParaRPr lang="zh-CN" altLang="en-US"/>
          </a:p>
        </p:txBody>
      </p:sp>
      <p:sp>
        <p:nvSpPr>
          <p:cNvPr id="3" name="文本框 2"/>
          <p:cNvSpPr txBox="1"/>
          <p:nvPr/>
        </p:nvSpPr>
        <p:spPr>
          <a:xfrm>
            <a:off x="4888865" y="299085"/>
            <a:ext cx="2002790" cy="521970"/>
          </a:xfrm>
          <a:prstGeom prst="rect">
            <a:avLst/>
          </a:prstGeom>
          <a:noFill/>
        </p:spPr>
        <p:txBody>
          <a:bodyPr wrap="square" rtlCol="0">
            <a:spAutoFit/>
          </a:bodyPr>
          <a:p>
            <a:r>
              <a:rPr lang="zh-CN" altLang="en-US" sz="2800">
                <a:sym typeface="+mn-ea"/>
              </a:rPr>
              <a:t>条约内容</a:t>
            </a:r>
            <a:endParaRPr lang="zh-CN" altLang="en-US" sz="2800">
              <a:sym typeface="+mn-ea"/>
            </a:endParaRPr>
          </a:p>
        </p:txBody>
      </p:sp>
    </p:spTree>
    <p:custDataLst>
      <p:tags r:id="rId2"/>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 cstate="screen"/>
          <a:srcRect t="2054" b="3954"/>
          <a:stretch>
            <a:fillRect/>
          </a:stretch>
        </p:blipFill>
        <p:spPr>
          <a:xfrm>
            <a:off x="0" y="-1"/>
            <a:ext cx="12192000" cy="6858001"/>
          </a:xfrm>
          <a:prstGeom prst="rect">
            <a:avLst/>
          </a:prstGeom>
        </p:spPr>
      </p:pic>
      <p:sp>
        <p:nvSpPr>
          <p:cNvPr id="2" name="文本框 1"/>
          <p:cNvSpPr txBox="1"/>
          <p:nvPr/>
        </p:nvSpPr>
        <p:spPr>
          <a:xfrm>
            <a:off x="1483360" y="1290955"/>
            <a:ext cx="8883015" cy="4769485"/>
          </a:xfrm>
          <a:prstGeom prst="rect">
            <a:avLst/>
          </a:prstGeom>
          <a:noFill/>
        </p:spPr>
        <p:txBody>
          <a:bodyPr wrap="square" rtlCol="0">
            <a:spAutoFit/>
          </a:bodyPr>
          <a:p>
            <a:pPr fontAlgn="auto">
              <a:lnSpc>
                <a:spcPct val="150000"/>
              </a:lnSpc>
            </a:pPr>
            <a:r>
              <a:rPr lang="en-US" altLang="zh-CN" sz="1600">
                <a:sym typeface="+mn-ea"/>
              </a:rPr>
              <a:t>    </a:t>
            </a:r>
            <a:r>
              <a:rPr lang="zh-CN" altLang="en-US" sz="1600">
                <a:sym typeface="+mn-ea"/>
              </a:rPr>
              <a:t>《马关条约》签订后还不到一个月，便有了</a:t>
            </a:r>
            <a:r>
              <a:rPr lang="zh-CN" altLang="en-US" sz="1600" b="1">
                <a:sym typeface="+mn-ea"/>
              </a:rPr>
              <a:t>俄国、德国、法国</a:t>
            </a:r>
            <a:r>
              <a:rPr lang="zh-CN" altLang="en-US" sz="1600">
                <a:sym typeface="+mn-ea"/>
              </a:rPr>
              <a:t>合议逼迫日本归还辽东半岛的事情。俄国人帮助我们夺回辽东不是为我们考虑，而是为他们自己考虑。他们把那里看成是自己的势力范围，绝不希望那里称为日本的势力范围，因此让我国用三千万两白银从日本手里收回辽东，先卖一份大人请给我们，再慢慢地收取回报。</a:t>
            </a:r>
            <a:r>
              <a:rPr lang="zh-CN" altLang="en-US" sz="1600" b="1">
                <a:sym typeface="+mn-ea"/>
              </a:rPr>
              <a:t>李鸿章一生误国的过失没有比这个更大的了。  </a:t>
            </a:r>
            <a:endParaRPr lang="zh-CN" altLang="en-US" sz="1600" b="1">
              <a:sym typeface="+mn-ea"/>
            </a:endParaRPr>
          </a:p>
          <a:p>
            <a:pPr fontAlgn="auto">
              <a:lnSpc>
                <a:spcPct val="150000"/>
              </a:lnSpc>
            </a:pPr>
            <a:r>
              <a:rPr lang="zh-CN" altLang="en-US" sz="1600" b="1">
                <a:sym typeface="+mn-ea"/>
              </a:rPr>
              <a:t>       </a:t>
            </a:r>
            <a:r>
              <a:rPr lang="zh-CN" altLang="en-US" sz="1600">
                <a:sym typeface="+mn-ea"/>
              </a:rPr>
              <a:t>密约的</a:t>
            </a:r>
            <a:r>
              <a:rPr lang="en-US" altLang="zh-CN" sz="1600">
                <a:sym typeface="+mn-ea"/>
              </a:rPr>
              <a:t>签订，使俄国不费一枪一弹，实际上把中国东北区域变成了俄国的势力范围。</a:t>
            </a:r>
            <a:r>
              <a:rPr lang="zh-CN" altLang="en-US" sz="1600" b="1">
                <a:sym typeface="+mn-ea"/>
              </a:rPr>
              <a:t>筑路权</a:t>
            </a:r>
            <a:r>
              <a:rPr lang="zh-CN" altLang="en-US" sz="1600">
                <a:sym typeface="+mn-ea"/>
              </a:rPr>
              <a:t>的攫取，为沙俄侵略势力进一步深入和</a:t>
            </a:r>
            <a:r>
              <a:rPr lang="zh-CN" altLang="en-US" sz="1600" b="1">
                <a:sym typeface="+mn-ea"/>
              </a:rPr>
              <a:t>控制中国东北地区</a:t>
            </a:r>
            <a:r>
              <a:rPr lang="zh-CN" altLang="en-US" sz="1600">
                <a:sym typeface="+mn-ea"/>
              </a:rPr>
              <a:t>提供了各种方便，大大加强了沙俄在远东争夺霸权的地位。      </a:t>
            </a:r>
            <a:endParaRPr lang="zh-CN" altLang="en-US" sz="1600">
              <a:sym typeface="+mn-ea"/>
            </a:endParaRPr>
          </a:p>
          <a:p>
            <a:pPr fontAlgn="auto">
              <a:lnSpc>
                <a:spcPct val="150000"/>
              </a:lnSpc>
            </a:pPr>
            <a:r>
              <a:rPr lang="zh-CN" altLang="en-US" sz="1600">
                <a:sym typeface="+mn-ea"/>
              </a:rPr>
              <a:t>       从此以后列强从中国取得的</a:t>
            </a:r>
            <a:r>
              <a:rPr lang="zh-CN" altLang="en-US" sz="1600" b="1">
                <a:sym typeface="+mn-ea"/>
              </a:rPr>
              <a:t>权利都是新型</a:t>
            </a:r>
            <a:r>
              <a:rPr lang="zh-CN" altLang="en-US" sz="1600">
                <a:sym typeface="+mn-ea"/>
              </a:rPr>
              <a:t>的：一是</a:t>
            </a:r>
            <a:r>
              <a:rPr lang="zh-CN" altLang="en-US" sz="1600" b="1">
                <a:sym typeface="+mn-ea"/>
              </a:rPr>
              <a:t>租借领土</a:t>
            </a:r>
            <a:r>
              <a:rPr lang="zh-CN" altLang="en-US" sz="1600">
                <a:sym typeface="+mn-ea"/>
              </a:rPr>
              <a:t>，二是</a:t>
            </a:r>
            <a:r>
              <a:rPr lang="zh-CN" altLang="en-US" sz="1600" b="1">
                <a:sym typeface="+mn-ea"/>
              </a:rPr>
              <a:t>不许将某地让给其他国家</a:t>
            </a:r>
            <a:r>
              <a:rPr lang="zh-CN" altLang="en-US" sz="1600">
                <a:sym typeface="+mn-ea"/>
              </a:rPr>
              <a:t>，三是</a:t>
            </a:r>
            <a:r>
              <a:rPr lang="zh-CN" altLang="en-US" sz="1600" b="1">
                <a:sym typeface="+mn-ea"/>
              </a:rPr>
              <a:t>替中国修造铁路</a:t>
            </a:r>
            <a:r>
              <a:rPr lang="zh-CN" altLang="en-US" sz="1600">
                <a:sym typeface="+mn-ea"/>
              </a:rPr>
              <a:t>，这些都是由这份密约为开端的。关于不准将旅顺口和大连湾租给他人的规定也是各国开始划分势力范围的开端。而铁路一修建，断了祖宗发祥的地方，又挑起了各国觊觎东三省的争端，牵一发而动全身。</a:t>
            </a:r>
            <a:endParaRPr lang="en-US" altLang="zh-CN" sz="1600">
              <a:sym typeface="+mn-ea"/>
            </a:endParaRPr>
          </a:p>
          <a:p>
            <a:pPr fontAlgn="auto">
              <a:lnSpc>
                <a:spcPct val="150000"/>
              </a:lnSpc>
            </a:pPr>
            <a:r>
              <a:rPr lang="en-US" altLang="zh-CN" sz="1600">
                <a:sym typeface="+mn-ea"/>
              </a:rPr>
              <a:t>      </a:t>
            </a:r>
            <a:endParaRPr lang="zh-CN" altLang="en-US" sz="1600"/>
          </a:p>
          <a:p>
            <a:endParaRPr lang="zh-CN" altLang="en-US" sz="1600"/>
          </a:p>
        </p:txBody>
      </p:sp>
      <p:sp>
        <p:nvSpPr>
          <p:cNvPr id="4" name="文本框 3"/>
          <p:cNvSpPr txBox="1"/>
          <p:nvPr/>
        </p:nvSpPr>
        <p:spPr>
          <a:xfrm>
            <a:off x="4782185" y="528320"/>
            <a:ext cx="2787650" cy="521970"/>
          </a:xfrm>
          <a:prstGeom prst="rect">
            <a:avLst/>
          </a:prstGeom>
          <a:noFill/>
        </p:spPr>
        <p:txBody>
          <a:bodyPr wrap="square" rtlCol="0">
            <a:spAutoFit/>
          </a:bodyPr>
          <a:p>
            <a:r>
              <a:rPr lang="zh-CN" altLang="en-US" sz="2800"/>
              <a:t>密约的影响</a:t>
            </a:r>
            <a:endParaRPr lang="zh-CN" altLang="en-US" sz="2800"/>
          </a:p>
        </p:txBody>
      </p:sp>
      <p:sp>
        <p:nvSpPr>
          <p:cNvPr id="6" name="文本框 5">
            <a:hlinkClick r:id="rId2" action="ppaction://hlinksldjump"/>
          </p:cNvPr>
          <p:cNvSpPr txBox="1"/>
          <p:nvPr/>
        </p:nvSpPr>
        <p:spPr>
          <a:xfrm>
            <a:off x="10765155" y="5958840"/>
            <a:ext cx="960120" cy="583565"/>
          </a:xfrm>
          <a:prstGeom prst="rect">
            <a:avLst/>
          </a:prstGeom>
          <a:noFill/>
        </p:spPr>
        <p:txBody>
          <a:bodyPr wrap="square" rtlCol="0">
            <a:spAutoFit/>
          </a:bodyPr>
          <a:p>
            <a:r>
              <a:rPr lang="en-US" altLang="zh-CN" sz="3200">
                <a:hlinkClick r:id="rId3" action="ppaction://hlinksldjump"/>
              </a:rPr>
              <a:t>&lt;&lt;&lt;</a:t>
            </a:r>
            <a:endParaRPr lang="en-US" altLang="zh-CN" sz="3200"/>
          </a:p>
        </p:txBody>
      </p:sp>
    </p:spTree>
    <p:custDataLst>
      <p:tags r:id="rId4"/>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 cstate="screen"/>
          <a:srcRect t="2054" b="3954"/>
          <a:stretch>
            <a:fillRect/>
          </a:stretch>
        </p:blipFill>
        <p:spPr>
          <a:xfrm>
            <a:off x="0" y="-1"/>
            <a:ext cx="12192000" cy="6858001"/>
          </a:xfrm>
          <a:prstGeom prst="rect">
            <a:avLst/>
          </a:prstGeom>
        </p:spPr>
      </p:pic>
      <p:sp>
        <p:nvSpPr>
          <p:cNvPr id="2" name="文本框 1"/>
          <p:cNvSpPr txBox="1"/>
          <p:nvPr/>
        </p:nvSpPr>
        <p:spPr>
          <a:xfrm>
            <a:off x="1403350" y="1905635"/>
            <a:ext cx="9164320" cy="3046095"/>
          </a:xfrm>
          <a:prstGeom prst="rect">
            <a:avLst/>
          </a:prstGeom>
          <a:noFill/>
        </p:spPr>
        <p:txBody>
          <a:bodyPr wrap="square" rtlCol="0">
            <a:spAutoFit/>
          </a:bodyPr>
          <a:p>
            <a:pPr fontAlgn="auto">
              <a:lnSpc>
                <a:spcPct val="150000"/>
              </a:lnSpc>
            </a:pPr>
            <a:r>
              <a:rPr lang="en-US" altLang="zh-CN" sz="1600"/>
              <a:t>     </a:t>
            </a:r>
            <a:r>
              <a:rPr lang="zh-CN" altLang="en-US" sz="1600"/>
              <a:t>归还辽东这件事情是俄国人首先提出的，德国、法国一起协助。俄国通过密约得到了无限大的权利，法国也在</a:t>
            </a:r>
            <a:r>
              <a:rPr lang="en-US" altLang="zh-CN" sz="1600"/>
              <a:t>1896</a:t>
            </a:r>
            <a:r>
              <a:rPr lang="zh-CN" altLang="en-US" sz="1600"/>
              <a:t>年得到了云南、缅甸、越南交界处的地区，又得到了广西镇南关到龙州的铁路修筑权。只有德国一无所得。</a:t>
            </a:r>
            <a:endParaRPr lang="zh-CN" altLang="en-US" sz="1600"/>
          </a:p>
          <a:p>
            <a:pPr fontAlgn="auto">
              <a:lnSpc>
                <a:spcPct val="150000"/>
              </a:lnSpc>
            </a:pPr>
            <a:r>
              <a:rPr lang="zh-CN" altLang="en-US" sz="1600"/>
              <a:t>     如果一开始就不倚靠别人也就罢了，既然已经酬谢了</a:t>
            </a:r>
            <a:r>
              <a:rPr lang="zh-CN" altLang="en-US" sz="1600" b="1"/>
              <a:t>甲乙两人</a:t>
            </a:r>
            <a:r>
              <a:rPr lang="zh-CN" altLang="en-US" sz="1600"/>
              <a:t>，则也应当酬谢</a:t>
            </a:r>
            <a:r>
              <a:rPr lang="zh-CN" altLang="en-US" sz="1600" b="1"/>
              <a:t>丙</a:t>
            </a:r>
            <a:r>
              <a:rPr lang="zh-CN" altLang="en-US" sz="1600"/>
              <a:t>，单单不给德国酬谢怎么能不激起它的愤怒呢。</a:t>
            </a:r>
            <a:endParaRPr lang="zh-CN" altLang="en-US" sz="1600"/>
          </a:p>
          <a:p>
            <a:pPr fontAlgn="auto">
              <a:lnSpc>
                <a:spcPct val="150000"/>
              </a:lnSpc>
            </a:pPr>
            <a:r>
              <a:rPr lang="zh-CN" altLang="en-US" sz="1600"/>
              <a:t>    </a:t>
            </a:r>
            <a:r>
              <a:rPr lang="en-US" altLang="zh-CN" sz="1600"/>
              <a:t>1897</a:t>
            </a:r>
            <a:r>
              <a:rPr lang="zh-CN" altLang="en-US" sz="1600"/>
              <a:t>年</a:t>
            </a:r>
            <a:r>
              <a:rPr lang="en-US" altLang="zh-CN" sz="1600"/>
              <a:t>10</a:t>
            </a:r>
            <a:r>
              <a:rPr lang="zh-CN" altLang="en-US" sz="1600"/>
              <a:t>月山东巨野乡民</a:t>
            </a:r>
            <a:r>
              <a:rPr lang="zh-CN" altLang="en-US" sz="1600" b="1"/>
              <a:t>杀害德国传教士</a:t>
            </a:r>
            <a:r>
              <a:rPr lang="zh-CN" altLang="en-US" sz="1600"/>
              <a:t>两人。德国听到消息立即率领舰队闯入胶州湾，拔掉中国国旗，插上德国国旗，囚禁总兵章高源。总理衙门向其他各国求助没有一个国家仗义执言。两个多月后我们答应德国将胶州附近方圆百里地区租给德国</a:t>
            </a:r>
            <a:r>
              <a:rPr lang="en-US" altLang="zh-CN" sz="1600"/>
              <a:t>99</a:t>
            </a:r>
            <a:r>
              <a:rPr lang="zh-CN" altLang="en-US" sz="1600"/>
              <a:t>年，山东全省铁路矿务归德国承办等事。</a:t>
            </a:r>
            <a:endParaRPr lang="zh-CN" altLang="en-US" sz="1600">
              <a:solidFill>
                <a:srgbClr val="FF0000"/>
              </a:solidFill>
            </a:endParaRPr>
          </a:p>
        </p:txBody>
      </p:sp>
      <p:sp>
        <p:nvSpPr>
          <p:cNvPr id="3" name="文本框 2"/>
          <p:cNvSpPr txBox="1"/>
          <p:nvPr/>
        </p:nvSpPr>
        <p:spPr>
          <a:xfrm>
            <a:off x="5103495" y="792480"/>
            <a:ext cx="1764665" cy="521970"/>
          </a:xfrm>
          <a:prstGeom prst="rect">
            <a:avLst/>
          </a:prstGeom>
          <a:noFill/>
        </p:spPr>
        <p:txBody>
          <a:bodyPr wrap="square" rtlCol="0">
            <a:spAutoFit/>
          </a:bodyPr>
          <a:p>
            <a:r>
              <a:rPr lang="zh-CN" altLang="en-US" sz="2800">
                <a:sym typeface="+mn-ea"/>
              </a:rPr>
              <a:t>胶州之役</a:t>
            </a:r>
            <a:endParaRPr lang="zh-CN" altLang="en-US" sz="2800">
              <a:sym typeface="+mn-ea"/>
            </a:endParaRPr>
          </a:p>
        </p:txBody>
      </p:sp>
      <p:sp>
        <p:nvSpPr>
          <p:cNvPr id="6" name="文本框 5">
            <a:hlinkClick r:id="rId2" action="ppaction://hlinksldjump"/>
          </p:cNvPr>
          <p:cNvSpPr txBox="1"/>
          <p:nvPr/>
        </p:nvSpPr>
        <p:spPr>
          <a:xfrm>
            <a:off x="10765155" y="5958840"/>
            <a:ext cx="960120" cy="583565"/>
          </a:xfrm>
          <a:prstGeom prst="rect">
            <a:avLst/>
          </a:prstGeom>
          <a:noFill/>
        </p:spPr>
        <p:txBody>
          <a:bodyPr wrap="square" rtlCol="0">
            <a:spAutoFit/>
          </a:bodyPr>
          <a:p>
            <a:r>
              <a:rPr lang="en-US" altLang="zh-CN" sz="3200">
                <a:hlinkClick r:id="rId3" action="ppaction://hlinksldjump"/>
              </a:rPr>
              <a:t>&lt;&lt;&lt;</a:t>
            </a:r>
            <a:endParaRPr lang="en-US" altLang="zh-CN" sz="3200"/>
          </a:p>
        </p:txBody>
      </p:sp>
    </p:spTree>
    <p:custDataLst>
      <p:tags r:id="rId4"/>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 cstate="screen"/>
          <a:srcRect t="2054" b="3954"/>
          <a:stretch>
            <a:fillRect/>
          </a:stretch>
        </p:blipFill>
        <p:spPr>
          <a:xfrm>
            <a:off x="0" y="-1"/>
            <a:ext cx="12192000" cy="6858001"/>
          </a:xfrm>
          <a:prstGeom prst="rect">
            <a:avLst/>
          </a:prstGeom>
        </p:spPr>
      </p:pic>
      <p:sp>
        <p:nvSpPr>
          <p:cNvPr id="2" name="文本框 1"/>
          <p:cNvSpPr txBox="1"/>
          <p:nvPr/>
        </p:nvSpPr>
        <p:spPr>
          <a:xfrm>
            <a:off x="1253490" y="742950"/>
            <a:ext cx="9164320" cy="5908040"/>
          </a:xfrm>
          <a:prstGeom prst="rect">
            <a:avLst/>
          </a:prstGeom>
          <a:noFill/>
        </p:spPr>
        <p:txBody>
          <a:bodyPr wrap="square" rtlCol="0">
            <a:spAutoFit/>
          </a:bodyPr>
          <a:p>
            <a:pPr fontAlgn="auto">
              <a:lnSpc>
                <a:spcPct val="150000"/>
              </a:lnSpc>
            </a:pPr>
            <a:r>
              <a:rPr lang="en-US" altLang="zh-CN" sz="1400"/>
              <a:t>     </a:t>
            </a:r>
            <a:r>
              <a:rPr lang="zh-CN" altLang="en-US" sz="1400"/>
              <a:t>一、</a:t>
            </a:r>
            <a:r>
              <a:rPr lang="zh-CN" altLang="en-US" sz="1400" b="1"/>
              <a:t>胶州湾</a:t>
            </a:r>
            <a:r>
              <a:rPr lang="zh-CN" altLang="en-US" sz="1400"/>
              <a:t>本是《中俄密约》中规定的</a:t>
            </a:r>
            <a:r>
              <a:rPr lang="zh-CN" altLang="en-US" sz="1400" b="1"/>
              <a:t>俄国势力范围</a:t>
            </a:r>
            <a:r>
              <a:rPr lang="zh-CN" altLang="en-US" sz="1400"/>
              <a:t>，</a:t>
            </a:r>
            <a:r>
              <a:rPr lang="zh-CN" altLang="en-US" sz="1400" b="1"/>
              <a:t>德国</a:t>
            </a:r>
            <a:r>
              <a:rPr lang="zh-CN" altLang="en-US" sz="1400"/>
              <a:t>突然从俄国怀里抢过来，俄国人本已相当愤怒，又遇到了</a:t>
            </a:r>
            <a:r>
              <a:rPr lang="zh-CN" altLang="en-US" sz="1400" b="1"/>
              <a:t>英德两国阻挠俄国借款</a:t>
            </a:r>
            <a:r>
              <a:rPr lang="zh-CN" altLang="en-US" sz="1400"/>
              <a:t>这件事情，俄国人更加愤怒。于是在</a:t>
            </a:r>
            <a:r>
              <a:rPr lang="en-US" altLang="zh-CN" sz="1400"/>
              <a:t>1898</a:t>
            </a:r>
            <a:r>
              <a:rPr lang="zh-CN" altLang="en-US" sz="1400"/>
              <a:t>年发生了俄国人索取旅顺口、大连湾的事情。李鸿章作为亲手订立密约的人，想要履行条约却无法履行，想要推诿赖账也无法推诿，最终和俄国</a:t>
            </a:r>
            <a:r>
              <a:rPr lang="zh-CN" altLang="en-US" sz="1400" b="1"/>
              <a:t>又签订了一个条约</a:t>
            </a:r>
            <a:r>
              <a:rPr lang="zh-CN" altLang="en-US" sz="1400"/>
              <a:t>，将</a:t>
            </a:r>
            <a:r>
              <a:rPr lang="zh-CN" altLang="en-US" sz="1400" b="1"/>
              <a:t>旅顺口、大连湾两处及临近的海面</a:t>
            </a:r>
            <a:r>
              <a:rPr lang="zh-CN" altLang="en-US" sz="1400"/>
              <a:t>都租给俄国，</a:t>
            </a:r>
            <a:r>
              <a:rPr lang="zh-CN" altLang="en-US" sz="1400" b="1"/>
              <a:t>租期</a:t>
            </a:r>
            <a:r>
              <a:rPr lang="en-US" altLang="zh-CN" sz="1400" b="1"/>
              <a:t>25</a:t>
            </a:r>
            <a:r>
              <a:rPr lang="zh-CN" altLang="en-US" sz="1400" b="1"/>
              <a:t>年</a:t>
            </a:r>
            <a:r>
              <a:rPr lang="zh-CN" altLang="en-US" sz="1400"/>
              <a:t>，并允许俄国从营口、鸭绿江之间修筑到海边方便之处的铁路。</a:t>
            </a:r>
            <a:endParaRPr lang="zh-CN" altLang="en-US" sz="1400"/>
          </a:p>
          <a:p>
            <a:pPr fontAlgn="auto">
              <a:lnSpc>
                <a:spcPct val="150000"/>
              </a:lnSpc>
            </a:pPr>
            <a:endParaRPr lang="zh-CN" altLang="en-US" sz="1400"/>
          </a:p>
          <a:p>
            <a:pPr fontAlgn="auto">
              <a:lnSpc>
                <a:spcPct val="150000"/>
              </a:lnSpc>
            </a:pPr>
            <a:r>
              <a:rPr lang="zh-CN" altLang="en-US" sz="1400"/>
              <a:t>     二、俄国占领旅顺、大连之后，</a:t>
            </a:r>
            <a:r>
              <a:rPr lang="zh-CN" altLang="en-US" sz="1400" b="1"/>
              <a:t>英国借口保持均势局面</a:t>
            </a:r>
            <a:r>
              <a:rPr lang="zh-CN" altLang="en-US" sz="1400"/>
              <a:t>，便向中国索取</a:t>
            </a:r>
            <a:r>
              <a:rPr lang="zh-CN" altLang="en-US" sz="1400" b="1"/>
              <a:t>威海卫</a:t>
            </a:r>
            <a:r>
              <a:rPr lang="zh-CN" altLang="en-US" sz="1400"/>
              <a:t>。当时清政府刚向日本还清赔款，日军刚从那里撤退，英国人便按照俄国的前例租借这个港口，</a:t>
            </a:r>
            <a:r>
              <a:rPr lang="zh-CN" altLang="en-US" sz="1400" b="1"/>
              <a:t>租期</a:t>
            </a:r>
            <a:r>
              <a:rPr lang="en-US" altLang="zh-CN" sz="1400" b="1"/>
              <a:t>25</a:t>
            </a:r>
            <a:r>
              <a:rPr lang="zh-CN" altLang="en-US" sz="1400" b="1"/>
              <a:t>年</a:t>
            </a:r>
            <a:r>
              <a:rPr lang="zh-CN" altLang="en-US" sz="1400"/>
              <a:t>。李鸿章和英国公使反复辩论，英国公使怒斥道：你只需和俄国公使说，不要和我说，俄国同意放弃，我立即同意放弃。李鸿章无言以对。从此以后，中国割地的举动就变得司空见惯起来。</a:t>
            </a:r>
            <a:endParaRPr lang="zh-CN" altLang="en-US" sz="1400"/>
          </a:p>
          <a:p>
            <a:pPr fontAlgn="auto">
              <a:lnSpc>
                <a:spcPct val="150000"/>
              </a:lnSpc>
            </a:pPr>
            <a:endParaRPr lang="zh-CN" altLang="en-US" sz="1400"/>
          </a:p>
          <a:p>
            <a:pPr fontAlgn="auto">
              <a:lnSpc>
                <a:spcPct val="150000"/>
              </a:lnSpc>
            </a:pPr>
            <a:r>
              <a:rPr lang="zh-CN" altLang="en-US" sz="1400"/>
              <a:t>     三、而后</a:t>
            </a:r>
            <a:r>
              <a:rPr lang="zh-CN" altLang="en-US" sz="1400" b="1"/>
              <a:t>英国</a:t>
            </a:r>
            <a:r>
              <a:rPr lang="zh-CN" altLang="en-US" sz="1400"/>
              <a:t>逼迫清政府开放</a:t>
            </a:r>
            <a:r>
              <a:rPr lang="zh-CN" altLang="en-US" sz="1400" b="1"/>
              <a:t>西江一带</a:t>
            </a:r>
            <a:r>
              <a:rPr lang="zh-CN" altLang="en-US" sz="1400"/>
              <a:t>作为通商口岸，</a:t>
            </a:r>
            <a:r>
              <a:rPr lang="zh-CN" altLang="en-US" sz="1400" b="1"/>
              <a:t>法国</a:t>
            </a:r>
            <a:r>
              <a:rPr lang="zh-CN" altLang="en-US" sz="1400"/>
              <a:t>见事态紧急便效仿德国直接闯入</a:t>
            </a:r>
            <a:r>
              <a:rPr lang="zh-CN" altLang="en-US" sz="1400" b="1"/>
              <a:t>广州湾</a:t>
            </a:r>
            <a:r>
              <a:rPr lang="zh-CN" altLang="en-US" sz="1400"/>
              <a:t>，再向中国政府要求租借，</a:t>
            </a:r>
            <a:r>
              <a:rPr lang="zh-CN" altLang="en-US" sz="1400" b="1"/>
              <a:t>租期</a:t>
            </a:r>
            <a:r>
              <a:rPr lang="en-US" altLang="zh-CN" sz="1400" b="1"/>
              <a:t>99</a:t>
            </a:r>
            <a:r>
              <a:rPr lang="zh-CN" altLang="en-US" sz="1400" b="1"/>
              <a:t>年</a:t>
            </a:r>
            <a:r>
              <a:rPr lang="zh-CN" altLang="en-US" sz="1400"/>
              <a:t>。中国政府无力表示反对，便答应了他们的请求。</a:t>
            </a:r>
            <a:endParaRPr lang="zh-CN" altLang="en-US" sz="1400"/>
          </a:p>
          <a:p>
            <a:pPr fontAlgn="auto">
              <a:lnSpc>
                <a:spcPct val="150000"/>
              </a:lnSpc>
            </a:pPr>
            <a:endParaRPr lang="zh-CN" altLang="en-US" sz="1400"/>
          </a:p>
          <a:p>
            <a:pPr fontAlgn="auto">
              <a:lnSpc>
                <a:spcPct val="150000"/>
              </a:lnSpc>
            </a:pPr>
            <a:r>
              <a:rPr lang="zh-CN" altLang="en-US" sz="1400"/>
              <a:t>     四、英国政府又根据维持均势的说法请求租借</a:t>
            </a:r>
            <a:r>
              <a:rPr lang="zh-CN" altLang="en-US" sz="1400" b="1"/>
              <a:t>九龙湾来抵制法国</a:t>
            </a:r>
            <a:r>
              <a:rPr lang="zh-CN" altLang="en-US" sz="1400"/>
              <a:t>，租期也是</a:t>
            </a:r>
            <a:r>
              <a:rPr lang="en-US" altLang="zh-CN" sz="1400" b="1"/>
              <a:t>99</a:t>
            </a:r>
            <a:r>
              <a:rPr lang="zh-CN" altLang="en-US" sz="1400" b="1"/>
              <a:t>年</a:t>
            </a:r>
            <a:r>
              <a:rPr lang="zh-CN" altLang="en-US" sz="1400"/>
              <a:t>。李鸿章和英国公使辩论，英国公使道：我国要这块地反都是因为贵国把广州湾让给法国，让我们的香港有危险。如果你能废除广州湾的条约，我们也立即撤回条约。李鸿章听了这话只能忍气吞声，这天是</a:t>
            </a:r>
            <a:r>
              <a:rPr lang="en-US" altLang="zh-CN" sz="1400"/>
              <a:t>1898</a:t>
            </a:r>
            <a:r>
              <a:rPr lang="zh-CN" altLang="en-US" sz="1400"/>
              <a:t>年</a:t>
            </a:r>
            <a:r>
              <a:rPr lang="en-US" altLang="zh-CN" sz="1400"/>
              <a:t>4</a:t>
            </a:r>
            <a:r>
              <a:rPr lang="zh-CN" altLang="en-US" sz="1400"/>
              <a:t>月</a:t>
            </a:r>
            <a:r>
              <a:rPr lang="en-US" altLang="zh-CN" sz="1400"/>
              <a:t>17</a:t>
            </a:r>
            <a:r>
              <a:rPr lang="zh-CN" altLang="en-US" sz="1400"/>
              <a:t>日。</a:t>
            </a:r>
            <a:endParaRPr lang="zh-CN" altLang="en-US" sz="1400"/>
          </a:p>
          <a:p>
            <a:pPr fontAlgn="auto">
              <a:lnSpc>
                <a:spcPct val="150000"/>
              </a:lnSpc>
            </a:pPr>
            <a:endParaRPr lang="zh-CN" altLang="en-US" sz="1400"/>
          </a:p>
        </p:txBody>
      </p:sp>
      <p:sp>
        <p:nvSpPr>
          <p:cNvPr id="3" name="文本框 2"/>
          <p:cNvSpPr txBox="1"/>
          <p:nvPr/>
        </p:nvSpPr>
        <p:spPr>
          <a:xfrm>
            <a:off x="4702175" y="220980"/>
            <a:ext cx="1764665" cy="521970"/>
          </a:xfrm>
          <a:prstGeom prst="rect">
            <a:avLst/>
          </a:prstGeom>
          <a:noFill/>
        </p:spPr>
        <p:txBody>
          <a:bodyPr wrap="square" rtlCol="0">
            <a:spAutoFit/>
          </a:bodyPr>
          <a:p>
            <a:r>
              <a:rPr lang="zh-CN" altLang="en-US" sz="2800">
                <a:sym typeface="+mn-ea"/>
              </a:rPr>
              <a:t>列强割地</a:t>
            </a:r>
            <a:endParaRPr lang="zh-CN" altLang="en-US" sz="2800">
              <a:sym typeface="+mn-ea"/>
            </a:endParaRPr>
          </a:p>
        </p:txBody>
      </p:sp>
      <p:sp>
        <p:nvSpPr>
          <p:cNvPr id="6" name="文本框 5">
            <a:hlinkClick r:id="rId2" action="ppaction://hlinksldjump"/>
          </p:cNvPr>
          <p:cNvSpPr txBox="1"/>
          <p:nvPr/>
        </p:nvSpPr>
        <p:spPr>
          <a:xfrm>
            <a:off x="10765155" y="5958840"/>
            <a:ext cx="960120" cy="583565"/>
          </a:xfrm>
          <a:prstGeom prst="rect">
            <a:avLst/>
          </a:prstGeom>
          <a:noFill/>
        </p:spPr>
        <p:txBody>
          <a:bodyPr wrap="square" rtlCol="0">
            <a:spAutoFit/>
          </a:bodyPr>
          <a:p>
            <a:r>
              <a:rPr lang="en-US" altLang="zh-CN" sz="3200">
                <a:hlinkClick r:id="rId3" action="ppaction://hlinksldjump"/>
              </a:rPr>
              <a:t>&lt;&lt;&lt;</a:t>
            </a:r>
            <a:endParaRPr lang="en-US" altLang="zh-CN" sz="3200"/>
          </a:p>
        </p:txBody>
      </p:sp>
    </p:spTree>
    <p:custDataLst>
      <p:tags r:id="rId4"/>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 cstate="screen"/>
          <a:srcRect t="2054" b="3954"/>
          <a:stretch>
            <a:fillRect/>
          </a:stretch>
        </p:blipFill>
        <p:spPr>
          <a:xfrm>
            <a:off x="0" y="-1"/>
            <a:ext cx="12192000" cy="6858001"/>
          </a:xfrm>
          <a:prstGeom prst="rect">
            <a:avLst/>
          </a:prstGeom>
        </p:spPr>
      </p:pic>
      <p:sp>
        <p:nvSpPr>
          <p:cNvPr id="3" name="文本框 2"/>
          <p:cNvSpPr txBox="1"/>
          <p:nvPr/>
        </p:nvSpPr>
        <p:spPr>
          <a:xfrm>
            <a:off x="1753870" y="1092835"/>
            <a:ext cx="8210550" cy="4154170"/>
          </a:xfrm>
          <a:prstGeom prst="rect">
            <a:avLst/>
          </a:prstGeom>
          <a:noFill/>
        </p:spPr>
        <p:txBody>
          <a:bodyPr wrap="square" rtlCol="0">
            <a:spAutoFit/>
          </a:bodyPr>
          <a:p>
            <a:pPr fontAlgn="auto">
              <a:lnSpc>
                <a:spcPct val="150000"/>
              </a:lnSpc>
            </a:pPr>
            <a:r>
              <a:rPr lang="en-US" altLang="zh-CN" sz="1600"/>
              <a:t>    </a:t>
            </a:r>
            <a:r>
              <a:rPr lang="zh-CN" altLang="en-US" sz="1600"/>
              <a:t>五月份，英国和俄国的对于芦汉铁路和牛庄铁路爆发了争端。英俄两国几乎要开战，而且都把中国政府作为发泄对象。当时</a:t>
            </a:r>
            <a:r>
              <a:rPr lang="zh-CN" altLang="en-US" sz="1600" b="1"/>
              <a:t>光绪皇帝刚刚亲政</a:t>
            </a:r>
            <a:r>
              <a:rPr lang="zh-CN" altLang="en-US" sz="1600"/>
              <a:t>，百废待兴，很痛恨李鸿章</a:t>
            </a:r>
            <a:r>
              <a:rPr lang="zh-CN" altLang="en-US" sz="1600" b="1"/>
              <a:t>联俄误国</a:t>
            </a:r>
            <a:r>
              <a:rPr lang="zh-CN" altLang="en-US" sz="1600"/>
              <a:t>的行为，于是在</a:t>
            </a:r>
            <a:r>
              <a:rPr lang="en-US" altLang="zh-CN" sz="1600"/>
              <a:t>7</a:t>
            </a:r>
            <a:r>
              <a:rPr lang="zh-CN" altLang="en-US" sz="1600"/>
              <a:t>月</a:t>
            </a:r>
            <a:r>
              <a:rPr lang="en-US" altLang="zh-CN" sz="1600"/>
              <a:t>24</a:t>
            </a:r>
            <a:r>
              <a:rPr lang="zh-CN" altLang="en-US" sz="1600"/>
              <a:t>日解除了李鸿章总理各国事务衙门行走的职务。李鸿章的</a:t>
            </a:r>
            <a:r>
              <a:rPr lang="zh-CN" altLang="en-US" sz="1600" b="1"/>
              <a:t>外交官生涯也就此终结</a:t>
            </a:r>
            <a:r>
              <a:rPr lang="zh-CN" altLang="en-US" sz="1600"/>
              <a:t>。</a:t>
            </a:r>
            <a:endParaRPr lang="zh-CN" altLang="en-US" sz="1600"/>
          </a:p>
          <a:p>
            <a:pPr fontAlgn="auto">
              <a:lnSpc>
                <a:spcPct val="150000"/>
              </a:lnSpc>
            </a:pPr>
            <a:r>
              <a:rPr lang="en-US" altLang="zh-CN" sz="1600"/>
              <a:t>     </a:t>
            </a:r>
            <a:r>
              <a:rPr lang="zh-CN" altLang="en-US" sz="1600"/>
              <a:t>李鸿章的外交手段主要就是</a:t>
            </a:r>
            <a:r>
              <a:rPr lang="zh-CN" altLang="en-US" sz="1600" b="1"/>
              <a:t>联合某国家来制衡另一国</a:t>
            </a:r>
            <a:r>
              <a:rPr lang="zh-CN" altLang="en-US" sz="1600"/>
              <a:t>，而他所谓的联合只不过是临时唆使，把一种战国时策士的思想作为他的知道。比如在</a:t>
            </a:r>
            <a:r>
              <a:rPr lang="zh-CN" altLang="en-US" sz="1600" b="1"/>
              <a:t>法国越南事件</a:t>
            </a:r>
            <a:r>
              <a:rPr lang="zh-CN" altLang="en-US" sz="1600"/>
              <a:t>中教唆英国、德国来压制法国；在</a:t>
            </a:r>
            <a:r>
              <a:rPr lang="zh-CN" altLang="en-US" sz="1600" b="1"/>
              <a:t>中日战争</a:t>
            </a:r>
            <a:r>
              <a:rPr lang="zh-CN" altLang="en-US" sz="1600"/>
              <a:t>中教唆俄国、英国、德国来压制日本；在</a:t>
            </a:r>
            <a:r>
              <a:rPr lang="zh-CN" altLang="en-US" sz="1600" b="1"/>
              <a:t>胶州事件</a:t>
            </a:r>
            <a:r>
              <a:rPr lang="zh-CN" altLang="en-US" sz="1600"/>
              <a:t>中又教唆俄国、英国、法国来压制德国，最后没有一个达到目的的，而往往因为这样做，失去的更多。</a:t>
            </a:r>
            <a:endParaRPr lang="zh-CN" altLang="en-US" sz="1600"/>
          </a:p>
          <a:p>
            <a:pPr fontAlgn="auto">
              <a:lnSpc>
                <a:spcPct val="150000"/>
              </a:lnSpc>
            </a:pPr>
            <a:r>
              <a:rPr lang="zh-CN" altLang="en-US" sz="1600"/>
              <a:t>    李鸿章知道联合也不过是做人家的奴隶，受他国鱼肉，只不过没有其他办法来代替。内政不加强，外交就没法维持。以今日之中国的国力，就算才干比李鸿章多出十倍的人，他的对外策略也只能是隐忍迁就，这是梁启超替李鸿章感到悲哀的原因。</a:t>
            </a:r>
            <a:endParaRPr lang="zh-CN" altLang="en-US" sz="1600"/>
          </a:p>
        </p:txBody>
      </p:sp>
      <p:sp>
        <p:nvSpPr>
          <p:cNvPr id="4" name="文本框 3"/>
          <p:cNvSpPr txBox="1"/>
          <p:nvPr/>
        </p:nvSpPr>
        <p:spPr>
          <a:xfrm>
            <a:off x="4612005" y="290830"/>
            <a:ext cx="2967990" cy="521970"/>
          </a:xfrm>
          <a:prstGeom prst="rect">
            <a:avLst/>
          </a:prstGeom>
          <a:noFill/>
        </p:spPr>
        <p:txBody>
          <a:bodyPr wrap="square" rtlCol="0">
            <a:spAutoFit/>
          </a:bodyPr>
          <a:p>
            <a:r>
              <a:rPr lang="zh-CN" altLang="en-US" sz="2800">
                <a:sym typeface="+mn-ea"/>
              </a:rPr>
              <a:t>外交生涯的结束</a:t>
            </a:r>
            <a:endParaRPr lang="zh-CN" altLang="en-US" sz="2800">
              <a:sym typeface="+mn-ea"/>
            </a:endParaRPr>
          </a:p>
        </p:txBody>
      </p:sp>
      <p:sp>
        <p:nvSpPr>
          <p:cNvPr id="6" name="文本框 5">
            <a:hlinkClick r:id="rId2" action="ppaction://hlinksldjump"/>
          </p:cNvPr>
          <p:cNvSpPr txBox="1"/>
          <p:nvPr/>
        </p:nvSpPr>
        <p:spPr>
          <a:xfrm>
            <a:off x="10765155" y="5958840"/>
            <a:ext cx="960120" cy="583565"/>
          </a:xfrm>
          <a:prstGeom prst="rect">
            <a:avLst/>
          </a:prstGeom>
          <a:noFill/>
        </p:spPr>
        <p:txBody>
          <a:bodyPr wrap="square" rtlCol="0">
            <a:spAutoFit/>
          </a:bodyPr>
          <a:p>
            <a:r>
              <a:rPr lang="en-US" altLang="zh-CN" sz="3200">
                <a:hlinkClick r:id="rId3" tooltip="" action="ppaction://hlinksldjump"/>
              </a:rPr>
              <a:t>&lt;&lt;&lt;</a:t>
            </a:r>
            <a:endParaRPr lang="en-US" altLang="zh-CN" sz="3200"/>
          </a:p>
        </p:txBody>
      </p:sp>
    </p:spTree>
    <p:custDataLst>
      <p:tags r:id="rId4"/>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 cstate="screen"/>
          <a:srcRect t="2054" b="3954"/>
          <a:stretch>
            <a:fillRect/>
          </a:stretch>
        </p:blipFill>
        <p:spPr>
          <a:xfrm>
            <a:off x="0" y="-1"/>
            <a:ext cx="12192000" cy="6858001"/>
          </a:xfrm>
          <a:prstGeom prst="rect">
            <a:avLst/>
          </a:prstGeom>
        </p:spPr>
      </p:pic>
      <p:sp>
        <p:nvSpPr>
          <p:cNvPr id="2" name="文本框 1"/>
          <p:cNvSpPr txBox="1"/>
          <p:nvPr/>
        </p:nvSpPr>
        <p:spPr>
          <a:xfrm>
            <a:off x="4399280" y="433705"/>
            <a:ext cx="3392805" cy="706755"/>
          </a:xfrm>
          <a:prstGeom prst="rect">
            <a:avLst/>
          </a:prstGeom>
          <a:noFill/>
        </p:spPr>
        <p:txBody>
          <a:bodyPr wrap="square" rtlCol="0">
            <a:spAutoFit/>
          </a:bodyPr>
          <a:p>
            <a:r>
              <a:rPr lang="zh-CN" altLang="en-US" sz="4000" b="1">
                <a:latin typeface="宋体" panose="02010600030101010101" pitchFamily="2" charset="-122"/>
                <a:ea typeface="宋体" panose="02010600030101010101" pitchFamily="2" charset="-122"/>
              </a:rPr>
              <a:t>李鸿章的末路</a:t>
            </a:r>
            <a:endParaRPr lang="zh-CN" altLang="en-US" sz="4000" b="1">
              <a:latin typeface="宋体" panose="02010600030101010101" pitchFamily="2" charset="-122"/>
              <a:ea typeface="宋体" panose="02010600030101010101" pitchFamily="2" charset="-122"/>
            </a:endParaRPr>
          </a:p>
        </p:txBody>
      </p:sp>
      <p:sp>
        <p:nvSpPr>
          <p:cNvPr id="3" name="文本框 2"/>
          <p:cNvSpPr txBox="1"/>
          <p:nvPr/>
        </p:nvSpPr>
        <p:spPr>
          <a:xfrm>
            <a:off x="1872615" y="1533525"/>
            <a:ext cx="7890510" cy="3415030"/>
          </a:xfrm>
          <a:prstGeom prst="rect">
            <a:avLst/>
          </a:prstGeom>
          <a:noFill/>
        </p:spPr>
        <p:txBody>
          <a:bodyPr wrap="square" rtlCol="0">
            <a:spAutoFit/>
          </a:bodyPr>
          <a:p>
            <a:pPr fontAlgn="auto">
              <a:lnSpc>
                <a:spcPct val="150000"/>
              </a:lnSpc>
            </a:pPr>
            <a:r>
              <a:rPr lang="en-US" altLang="zh-CN"/>
              <a:t>    19</a:t>
            </a:r>
            <a:r>
              <a:rPr lang="zh-CN" altLang="en-US"/>
              <a:t>世纪末，以</a:t>
            </a:r>
            <a:r>
              <a:rPr lang="en-US" altLang="zh-CN"/>
              <a:t>“</a:t>
            </a:r>
            <a:r>
              <a:rPr lang="zh-CN" altLang="en-US"/>
              <a:t>扶清灭洋</a:t>
            </a:r>
            <a:r>
              <a:rPr lang="en-US" altLang="zh-CN"/>
              <a:t>”</a:t>
            </a:r>
            <a:r>
              <a:rPr lang="zh-CN" altLang="en-US"/>
              <a:t>为口号的</a:t>
            </a:r>
            <a:r>
              <a:rPr lang="zh-CN" altLang="en-US" b="1"/>
              <a:t>义和团</a:t>
            </a:r>
            <a:r>
              <a:rPr lang="zh-CN" altLang="en-US"/>
              <a:t>运动爆发，这也成为八国联军以</a:t>
            </a:r>
            <a:r>
              <a:rPr lang="zh-CN" altLang="en-US" b="1"/>
              <a:t>镇压义和团运动</a:t>
            </a:r>
            <a:r>
              <a:rPr lang="zh-CN" altLang="en-US"/>
              <a:t>为借口而</a:t>
            </a:r>
            <a:r>
              <a:rPr lang="zh-CN" altLang="en-US" b="1"/>
              <a:t>发动侵华战争</a:t>
            </a:r>
            <a:r>
              <a:rPr lang="zh-CN" altLang="en-US"/>
              <a:t>的导火索。</a:t>
            </a:r>
            <a:endParaRPr lang="zh-CN" altLang="en-US"/>
          </a:p>
          <a:p>
            <a:pPr fontAlgn="auto">
              <a:lnSpc>
                <a:spcPct val="150000"/>
              </a:lnSpc>
            </a:pPr>
            <a:r>
              <a:rPr lang="zh-CN" altLang="en-US"/>
              <a:t>    康有为、梁启超发动</a:t>
            </a:r>
            <a:r>
              <a:rPr lang="zh-CN" altLang="en-US" b="1"/>
              <a:t>维新运动</a:t>
            </a:r>
            <a:r>
              <a:rPr lang="zh-CN" altLang="en-US"/>
              <a:t>（戊戌变法）。但因变法损害到以慈禧太后为首的</a:t>
            </a:r>
            <a:r>
              <a:rPr lang="zh-CN" altLang="en-US" b="1"/>
              <a:t>守旧派</a:t>
            </a:r>
            <a:r>
              <a:rPr lang="zh-CN" altLang="en-US"/>
              <a:t>的利益而遭到强烈抵制与反对。1898年9月21日慈禧太后等发动戊戌政变，光绪帝被囚，康有为、梁启超分别逃往法国、日本，谭嗣同等戊戌六君子被杀，历时103天的变法失败。</a:t>
            </a:r>
            <a:endParaRPr lang="zh-CN" altLang="en-US"/>
          </a:p>
          <a:p>
            <a:pPr fontAlgn="auto">
              <a:lnSpc>
                <a:spcPct val="150000"/>
              </a:lnSpc>
            </a:pPr>
            <a:r>
              <a:rPr lang="zh-CN" altLang="en-US"/>
              <a:t>    1901年</a:t>
            </a:r>
            <a:r>
              <a:rPr lang="en-US" altLang="zh-CN"/>
              <a:t>7</a:t>
            </a:r>
            <a:r>
              <a:rPr lang="zh-CN" altLang="en-US"/>
              <a:t>月</a:t>
            </a:r>
            <a:r>
              <a:rPr lang="en-US" altLang="zh-CN"/>
              <a:t>25</a:t>
            </a:r>
            <a:r>
              <a:rPr lang="zh-CN" altLang="en-US"/>
              <a:t>日清政府与八国联军签订</a:t>
            </a:r>
            <a:r>
              <a:rPr lang="zh-CN" altLang="en-US" b="1"/>
              <a:t>《辛丑条约》</a:t>
            </a:r>
            <a:r>
              <a:rPr lang="zh-CN" altLang="en-US"/>
              <a:t>，由此中国</a:t>
            </a:r>
            <a:r>
              <a:rPr lang="zh-CN" altLang="en-US" b="1"/>
              <a:t>完全沦为</a:t>
            </a:r>
            <a:r>
              <a:rPr lang="zh-CN" altLang="en-US"/>
              <a:t>半殖民地半封建社会、清政府完全成为“西方列强”统治中国的工具。</a:t>
            </a:r>
            <a:endParaRPr lang="zh-CN" altLang="en-US"/>
          </a:p>
        </p:txBody>
      </p:sp>
    </p:spTree>
    <p:custDataLst>
      <p:tags r:id="rId2"/>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 cstate="screen"/>
          <a:srcRect t="2054" b="3954"/>
          <a:stretch>
            <a:fillRect/>
          </a:stretch>
        </p:blipFill>
        <p:spPr>
          <a:xfrm>
            <a:off x="0" y="-1"/>
            <a:ext cx="12192000" cy="6858001"/>
          </a:xfrm>
          <a:prstGeom prst="rect">
            <a:avLst/>
          </a:prstGeom>
        </p:spPr>
      </p:pic>
      <p:sp>
        <p:nvSpPr>
          <p:cNvPr id="3" name="文本框 2"/>
          <p:cNvSpPr txBox="1"/>
          <p:nvPr/>
        </p:nvSpPr>
        <p:spPr>
          <a:xfrm>
            <a:off x="1872615" y="1072515"/>
            <a:ext cx="9092565" cy="2168525"/>
          </a:xfrm>
          <a:prstGeom prst="rect">
            <a:avLst/>
          </a:prstGeom>
          <a:noFill/>
        </p:spPr>
        <p:txBody>
          <a:bodyPr wrap="square" rtlCol="0">
            <a:spAutoFit/>
          </a:bodyPr>
          <a:p>
            <a:pPr fontAlgn="auto">
              <a:lnSpc>
                <a:spcPct val="150000"/>
              </a:lnSpc>
            </a:pPr>
            <a:r>
              <a:rPr lang="en-US" altLang="zh-CN"/>
              <a:t>    </a:t>
            </a:r>
            <a:r>
              <a:rPr lang="zh-CN" altLang="en-US"/>
              <a:t>《辛丑条约》敲定之后，</a:t>
            </a:r>
            <a:r>
              <a:rPr lang="zh-CN" altLang="en-US">
                <a:sym typeface="+mn-ea"/>
              </a:rPr>
              <a:t>《中俄密约》中规定俄国有保护中东铁路的规定</a:t>
            </a:r>
            <a:endParaRPr lang="zh-CN" altLang="en-US"/>
          </a:p>
          <a:p>
            <a:pPr fontAlgn="auto">
              <a:lnSpc>
                <a:spcPct val="150000"/>
              </a:lnSpc>
            </a:pPr>
            <a:r>
              <a:rPr lang="zh-CN" altLang="en-US"/>
              <a:t>是李鸿章没有了结的旧账。到这个时候，李鸿章的病已经极为严重。李鸿章以</a:t>
            </a:r>
            <a:r>
              <a:rPr lang="en-US" altLang="zh-CN"/>
              <a:t>80</a:t>
            </a:r>
            <a:r>
              <a:rPr lang="zh-CN" altLang="en-US"/>
              <a:t>岁的高龄长期经历患难，现在在垂暮之年又遭受了这样一场变故，已经超过了普通人能承受的极限。在</a:t>
            </a:r>
            <a:r>
              <a:rPr lang="en-US" altLang="zh-CN"/>
              <a:t>1901</a:t>
            </a:r>
            <a:r>
              <a:rPr lang="zh-CN" altLang="en-US"/>
              <a:t>年</a:t>
            </a:r>
            <a:r>
              <a:rPr lang="en-US" altLang="zh-CN"/>
              <a:t>9</a:t>
            </a:r>
            <a:r>
              <a:rPr lang="zh-CN" altLang="en-US"/>
              <a:t>月</a:t>
            </a:r>
            <a:r>
              <a:rPr lang="en-US" altLang="zh-CN"/>
              <a:t>27</a:t>
            </a:r>
            <a:r>
              <a:rPr lang="zh-CN" altLang="en-US"/>
              <a:t>日病逝于北京贤良寺，在他死前一个小时，俄国公使还前来催促他画押签字。</a:t>
            </a:r>
            <a:endParaRPr lang="zh-CN" altLang="en-US" sz="2400">
              <a:latin typeface="楷体" panose="02010609060101010101" charset="-122"/>
              <a:ea typeface="楷体" panose="02010609060101010101" charset="-122"/>
              <a:cs typeface="楷体" panose="02010609060101010101" charset="-122"/>
            </a:endParaRPr>
          </a:p>
        </p:txBody>
      </p:sp>
      <p:sp>
        <p:nvSpPr>
          <p:cNvPr id="2" name="文本框 1"/>
          <p:cNvSpPr txBox="1"/>
          <p:nvPr/>
        </p:nvSpPr>
        <p:spPr>
          <a:xfrm>
            <a:off x="2108200" y="3721735"/>
            <a:ext cx="8140065" cy="1983740"/>
          </a:xfrm>
          <a:prstGeom prst="rect">
            <a:avLst/>
          </a:prstGeom>
          <a:noFill/>
        </p:spPr>
        <p:txBody>
          <a:bodyPr wrap="square" rtlCol="0">
            <a:spAutoFit/>
          </a:bodyPr>
          <a:p>
            <a:pPr fontAlgn="auto">
              <a:lnSpc>
                <a:spcPct val="150000"/>
              </a:lnSpc>
            </a:pPr>
            <a:r>
              <a:rPr lang="zh-CN" altLang="en-US">
                <a:latin typeface="楷体" panose="02010609060101010101" charset="-122"/>
                <a:ea typeface="楷体" panose="02010609060101010101" charset="-122"/>
                <a:cs typeface="楷体" panose="02010609060101010101" charset="-122"/>
                <a:sym typeface="+mn-ea"/>
              </a:rPr>
              <a:t>梁启超听说李鸿章死讯后写了一副挽联</a:t>
            </a:r>
            <a:r>
              <a:rPr lang="en-US" altLang="zh-CN">
                <a:latin typeface="楷体" panose="02010609060101010101" charset="-122"/>
                <a:ea typeface="楷体" panose="02010609060101010101" charset="-122"/>
                <a:cs typeface="楷体" panose="02010609060101010101" charset="-122"/>
                <a:sym typeface="+mn-ea"/>
              </a:rPr>
              <a:t>——</a:t>
            </a:r>
            <a:endParaRPr lang="zh-CN" altLang="en-US">
              <a:latin typeface="楷体" panose="02010609060101010101" charset="-122"/>
              <a:ea typeface="楷体" panose="02010609060101010101" charset="-122"/>
              <a:cs typeface="楷体" panose="02010609060101010101" charset="-122"/>
              <a:sym typeface="+mn-ea"/>
            </a:endParaRPr>
          </a:p>
          <a:p>
            <a:pPr fontAlgn="auto">
              <a:lnSpc>
                <a:spcPct val="150000"/>
              </a:lnSpc>
            </a:pPr>
            <a:r>
              <a:rPr lang="zh-CN" altLang="en-US">
                <a:latin typeface="楷体" panose="02010609060101010101" charset="-122"/>
                <a:ea typeface="楷体" panose="02010609060101010101" charset="-122"/>
                <a:cs typeface="楷体" panose="02010609060101010101" charset="-122"/>
                <a:sym typeface="+mn-ea"/>
              </a:rPr>
              <a:t>       </a:t>
            </a:r>
            <a:r>
              <a:rPr lang="zh-CN" altLang="en-US" sz="2400">
                <a:latin typeface="楷体" panose="02010609060101010101" charset="-122"/>
                <a:ea typeface="楷体" panose="02010609060101010101" charset="-122"/>
                <a:cs typeface="楷体" panose="02010609060101010101" charset="-122"/>
                <a:sym typeface="+mn-ea"/>
              </a:rPr>
              <a:t>太息斯人去,萧条徐泗空.莽莽长淮,起陆龙蛇安在也。 </a:t>
            </a:r>
            <a:endParaRPr lang="zh-CN" altLang="en-US" sz="2400">
              <a:latin typeface="楷体" panose="02010609060101010101" charset="-122"/>
              <a:ea typeface="楷体" panose="02010609060101010101" charset="-122"/>
              <a:cs typeface="楷体" panose="02010609060101010101" charset="-122"/>
            </a:endParaRPr>
          </a:p>
          <a:p>
            <a:pPr fontAlgn="auto">
              <a:lnSpc>
                <a:spcPct val="150000"/>
              </a:lnSpc>
            </a:pPr>
            <a:r>
              <a:rPr lang="zh-CN" altLang="en-US" sz="2400">
                <a:latin typeface="楷体" panose="02010609060101010101" charset="-122"/>
                <a:ea typeface="楷体" panose="02010609060101010101" charset="-122"/>
                <a:cs typeface="楷体" panose="02010609060101010101" charset="-122"/>
                <a:sym typeface="+mn-ea"/>
              </a:rPr>
              <a:t>     回首山河非,只有夕阳好.哀哀浩劫,归辽神鹤竟何之。</a:t>
            </a:r>
            <a:endParaRPr lang="zh-CN" altLang="en-US" sz="2400">
              <a:latin typeface="楷体" panose="02010609060101010101" charset="-122"/>
              <a:ea typeface="楷体" panose="02010609060101010101" charset="-122"/>
              <a:cs typeface="楷体" panose="02010609060101010101" charset="-122"/>
            </a:endParaRPr>
          </a:p>
          <a:p>
            <a:endParaRPr lang="zh-CN" altLang="en-US" sz="2400">
              <a:latin typeface="楷体" panose="02010609060101010101" charset="-122"/>
              <a:ea typeface="楷体" panose="02010609060101010101" charset="-122"/>
              <a:cs typeface="楷体" panose="02010609060101010101" charset="-122"/>
            </a:endParaRPr>
          </a:p>
        </p:txBody>
      </p:sp>
    </p:spTree>
    <p:custDataLst>
      <p:tags r:id="rId2"/>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 cstate="screen"/>
          <a:srcRect t="2054" b="3954"/>
          <a:stretch>
            <a:fillRect/>
          </a:stretch>
        </p:blipFill>
        <p:spPr>
          <a:xfrm>
            <a:off x="0" y="-1"/>
            <a:ext cx="12192000" cy="6858001"/>
          </a:xfrm>
          <a:prstGeom prst="rect">
            <a:avLst/>
          </a:prstGeom>
        </p:spPr>
      </p:pic>
      <p:sp>
        <p:nvSpPr>
          <p:cNvPr id="2" name="文本框 1"/>
          <p:cNvSpPr txBox="1"/>
          <p:nvPr/>
        </p:nvSpPr>
        <p:spPr>
          <a:xfrm>
            <a:off x="2555240" y="1454150"/>
            <a:ext cx="6796405" cy="1076325"/>
          </a:xfrm>
          <a:prstGeom prst="rect">
            <a:avLst/>
          </a:prstGeom>
          <a:noFill/>
        </p:spPr>
        <p:txBody>
          <a:bodyPr wrap="square" rtlCol="0">
            <a:spAutoFit/>
          </a:bodyPr>
          <a:p>
            <a:r>
              <a:rPr lang="zh-CN" altLang="en-US" sz="3200">
                <a:latin typeface="楷体" panose="02010609060101010101" charset="-122"/>
                <a:ea typeface="楷体" panose="02010609060101010101" charset="-122"/>
              </a:rPr>
              <a:t>九州生气恃风雷，万马齐喑究可哀。</a:t>
            </a:r>
            <a:endParaRPr lang="zh-CN" altLang="en-US" sz="3200">
              <a:latin typeface="楷体" panose="02010609060101010101" charset="-122"/>
              <a:ea typeface="楷体" panose="02010609060101010101" charset="-122"/>
            </a:endParaRPr>
          </a:p>
          <a:p>
            <a:r>
              <a:rPr lang="zh-CN" altLang="en-US" sz="3200">
                <a:latin typeface="楷体" panose="02010609060101010101" charset="-122"/>
                <a:ea typeface="楷体" panose="02010609060101010101" charset="-122"/>
              </a:rPr>
              <a:t>我劝天公重抖擞，不拘一格降人才。</a:t>
            </a:r>
            <a:endParaRPr lang="zh-CN" altLang="en-US" sz="3200">
              <a:latin typeface="楷体" panose="02010609060101010101" charset="-122"/>
              <a:ea typeface="楷体" panose="02010609060101010101" charset="-122"/>
            </a:endParaRPr>
          </a:p>
        </p:txBody>
      </p:sp>
      <p:sp>
        <p:nvSpPr>
          <p:cNvPr id="3" name="文本框 2"/>
          <p:cNvSpPr txBox="1"/>
          <p:nvPr/>
        </p:nvSpPr>
        <p:spPr>
          <a:xfrm>
            <a:off x="4685665" y="3187065"/>
            <a:ext cx="2054860" cy="1106805"/>
          </a:xfrm>
          <a:prstGeom prst="rect">
            <a:avLst/>
          </a:prstGeom>
          <a:noFill/>
        </p:spPr>
        <p:txBody>
          <a:bodyPr wrap="square" rtlCol="0">
            <a:spAutoFit/>
          </a:bodyPr>
          <a:p>
            <a:r>
              <a:rPr lang="zh-CN" altLang="en-US" sz="6600"/>
              <a:t>谢谢</a:t>
            </a:r>
            <a:endParaRPr lang="zh-CN" altLang="en-US" sz="6600"/>
          </a:p>
        </p:txBody>
      </p:sp>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 cstate="screen"/>
          <a:srcRect t="2054" b="3954"/>
          <a:stretch>
            <a:fillRect/>
          </a:stretch>
        </p:blipFill>
        <p:spPr>
          <a:xfrm>
            <a:off x="0" y="-1"/>
            <a:ext cx="12192000" cy="6858001"/>
          </a:xfrm>
          <a:prstGeom prst="rect">
            <a:avLst/>
          </a:prstGeom>
        </p:spPr>
      </p:pic>
      <p:sp>
        <p:nvSpPr>
          <p:cNvPr id="2" name="文本框 1"/>
          <p:cNvSpPr txBox="1"/>
          <p:nvPr/>
        </p:nvSpPr>
        <p:spPr>
          <a:xfrm>
            <a:off x="2894965" y="737870"/>
            <a:ext cx="6769735" cy="706755"/>
          </a:xfrm>
          <a:prstGeom prst="rect">
            <a:avLst/>
          </a:prstGeom>
          <a:noFill/>
        </p:spPr>
        <p:txBody>
          <a:bodyPr wrap="square" rtlCol="0">
            <a:spAutoFit/>
          </a:bodyPr>
          <a:p>
            <a:r>
              <a:rPr lang="zh-CN" altLang="en-US" sz="4000" b="1">
                <a:latin typeface="宋体" panose="02010600030101010101" pitchFamily="2" charset="-122"/>
                <a:ea typeface="宋体" panose="02010600030101010101" pitchFamily="2" charset="-122"/>
              </a:rPr>
              <a:t>李鸿章所处的历史位置</a:t>
            </a:r>
            <a:endParaRPr lang="zh-CN" altLang="en-US" sz="4000" b="1">
              <a:latin typeface="宋体" panose="02010600030101010101" pitchFamily="2" charset="-122"/>
              <a:ea typeface="宋体" panose="02010600030101010101" pitchFamily="2" charset="-122"/>
            </a:endParaRPr>
          </a:p>
        </p:txBody>
      </p:sp>
      <p:sp>
        <p:nvSpPr>
          <p:cNvPr id="3" name="文本框 2"/>
          <p:cNvSpPr txBox="1"/>
          <p:nvPr/>
        </p:nvSpPr>
        <p:spPr>
          <a:xfrm>
            <a:off x="3215640" y="2414270"/>
            <a:ext cx="4839335" cy="2676525"/>
          </a:xfrm>
          <a:prstGeom prst="rect">
            <a:avLst/>
          </a:prstGeom>
          <a:noFill/>
        </p:spPr>
        <p:txBody>
          <a:bodyPr wrap="square" rtlCol="0">
            <a:spAutoFit/>
          </a:bodyPr>
          <a:p>
            <a:pPr marL="457200" indent="-457200">
              <a:buFont typeface="Wingdings" panose="05000000000000000000" charset="0"/>
              <a:buChar char="l"/>
            </a:pPr>
            <a:r>
              <a:rPr lang="zh-CN" altLang="en-US" sz="2800">
                <a:sym typeface="+mn-ea"/>
              </a:rPr>
              <a:t>中国历史与李鸿章的关系</a:t>
            </a:r>
            <a:r>
              <a:rPr lang="en-US" altLang="zh-CN" sz="2800">
                <a:hlinkClick r:id="rId2" action="ppaction://hlinksldjump"/>
              </a:rPr>
              <a:t>&gt;&gt;&gt;</a:t>
            </a:r>
            <a:endParaRPr lang="zh-CN" altLang="en-US" sz="2800"/>
          </a:p>
          <a:p>
            <a:pPr marL="457200" indent="-457200">
              <a:buFont typeface="Wingdings" panose="05000000000000000000" charset="0"/>
              <a:buChar char="l"/>
            </a:pPr>
            <a:endParaRPr lang="zh-CN" altLang="en-US" sz="2800"/>
          </a:p>
          <a:p>
            <a:pPr marL="457200" indent="-457200">
              <a:buFont typeface="Wingdings" panose="05000000000000000000" charset="0"/>
              <a:buChar char="l"/>
            </a:pPr>
            <a:r>
              <a:rPr lang="zh-CN" altLang="en-US" sz="2800"/>
              <a:t>清朝历史与李鸿章的关系</a:t>
            </a:r>
            <a:r>
              <a:rPr lang="en-US" altLang="zh-CN" sz="2800">
                <a:hlinkClick r:id="rId3" action="ppaction://hlinksldjump"/>
              </a:rPr>
              <a:t>&gt;&gt;&gt;</a:t>
            </a:r>
            <a:endParaRPr lang="zh-CN" altLang="en-US" sz="2800"/>
          </a:p>
          <a:p>
            <a:endParaRPr lang="zh-CN" altLang="en-US" sz="2800"/>
          </a:p>
        </p:txBody>
      </p:sp>
      <p:sp>
        <p:nvSpPr>
          <p:cNvPr id="4" name="文本框 3"/>
          <p:cNvSpPr txBox="1"/>
          <p:nvPr/>
        </p:nvSpPr>
        <p:spPr>
          <a:xfrm>
            <a:off x="10309860" y="5727700"/>
            <a:ext cx="960120" cy="583565"/>
          </a:xfrm>
          <a:prstGeom prst="rect">
            <a:avLst/>
          </a:prstGeom>
          <a:noFill/>
        </p:spPr>
        <p:txBody>
          <a:bodyPr wrap="square" rtlCol="0">
            <a:spAutoFit/>
          </a:bodyPr>
          <a:p>
            <a:r>
              <a:rPr lang="en-US" altLang="zh-CN" sz="3200">
                <a:hlinkClick r:id="rId4" tooltip="" action="ppaction://hlinksldjump"/>
              </a:rPr>
              <a:t>&lt;&lt;&lt;</a:t>
            </a:r>
            <a:endParaRPr lang="en-US" altLang="zh-CN" sz="3200"/>
          </a:p>
        </p:txBody>
      </p:sp>
    </p:spTree>
    <p:custDataLst>
      <p:tags r:id="rId5"/>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 cstate="screen"/>
          <a:srcRect t="2054" b="3954"/>
          <a:stretch>
            <a:fillRect/>
          </a:stretch>
        </p:blipFill>
        <p:spPr>
          <a:xfrm>
            <a:off x="0" y="-1"/>
            <a:ext cx="12192000" cy="6858001"/>
          </a:xfrm>
          <a:prstGeom prst="rect">
            <a:avLst/>
          </a:prstGeom>
        </p:spPr>
      </p:pic>
    </p:spTree>
    <p:custDataLst>
      <p:tags r:id="rId2"/>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 cstate="screen"/>
          <a:srcRect t="2054" b="3954"/>
          <a:stretch>
            <a:fillRect/>
          </a:stretch>
        </p:blipFill>
        <p:spPr>
          <a:xfrm>
            <a:off x="0" y="-1"/>
            <a:ext cx="12192000" cy="6858001"/>
          </a:xfrm>
          <a:prstGeom prst="rect">
            <a:avLst/>
          </a:prstGeom>
        </p:spPr>
      </p:pic>
    </p:spTree>
    <p:custDataLst>
      <p:tags r:id="rId2"/>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 cstate="screen"/>
          <a:srcRect t="2054" b="3954"/>
          <a:stretch>
            <a:fillRect/>
          </a:stretch>
        </p:blipFill>
        <p:spPr>
          <a:xfrm>
            <a:off x="0" y="-1"/>
            <a:ext cx="12192000" cy="6858001"/>
          </a:xfrm>
          <a:prstGeom prst="rect">
            <a:avLst/>
          </a:prstGeom>
        </p:spPr>
      </p:pic>
    </p:spTree>
    <p:custDataLst>
      <p:tags r:id="rId2"/>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 cstate="screen"/>
          <a:srcRect t="2054" b="3954"/>
          <a:stretch>
            <a:fillRect/>
          </a:stretch>
        </p:blipFill>
        <p:spPr>
          <a:xfrm>
            <a:off x="0" y="-1"/>
            <a:ext cx="12192000" cy="6858001"/>
          </a:xfrm>
          <a:prstGeom prst="rect">
            <a:avLst/>
          </a:prstGeom>
        </p:spPr>
      </p:pic>
    </p:spTree>
    <p:custDataLst>
      <p:tags r:id="rId2"/>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 cstate="screen"/>
          <a:srcRect t="2054" b="3954"/>
          <a:stretch>
            <a:fillRect/>
          </a:stretch>
        </p:blipFill>
        <p:spPr>
          <a:xfrm>
            <a:off x="0" y="-1"/>
            <a:ext cx="12192000" cy="6858001"/>
          </a:xfrm>
          <a:prstGeom prst="rect">
            <a:avLst/>
          </a:prstGeom>
        </p:spPr>
      </p:pic>
    </p:spTree>
    <p:custDataLst>
      <p:tags r:id="rId2"/>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 cstate="screen"/>
          <a:srcRect t="2054" b="3954"/>
          <a:stretch>
            <a:fillRect/>
          </a:stretch>
        </p:blipFill>
        <p:spPr>
          <a:xfrm>
            <a:off x="0" y="-1"/>
            <a:ext cx="12192000" cy="6858001"/>
          </a:xfrm>
          <a:prstGeom prst="rect">
            <a:avLst/>
          </a:prstGeom>
        </p:spPr>
      </p:pic>
    </p:spTree>
    <p:custDataLst>
      <p:tags r:id="rId2"/>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 cstate="screen"/>
          <a:srcRect t="2054" b="3954"/>
          <a:stretch>
            <a:fillRect/>
          </a:stretch>
        </p:blipFill>
        <p:spPr>
          <a:xfrm>
            <a:off x="0" y="-1"/>
            <a:ext cx="12192000" cy="6858001"/>
          </a:xfrm>
          <a:prstGeom prst="rect">
            <a:avLst/>
          </a:prstGeom>
        </p:spPr>
      </p:pic>
    </p:spTree>
    <p:custDataLst>
      <p:tags r:id="rId2"/>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 cstate="screen"/>
          <a:srcRect t="2054" b="3954"/>
          <a:stretch>
            <a:fillRect/>
          </a:stretch>
        </p:blipFill>
        <p:spPr>
          <a:xfrm>
            <a:off x="0" y="-1"/>
            <a:ext cx="12192000" cy="6858001"/>
          </a:xfrm>
          <a:prstGeom prst="rect">
            <a:avLst/>
          </a:prstGeom>
        </p:spPr>
      </p:pic>
    </p:spTree>
    <p:custDataLst>
      <p:tags r:id="rId2"/>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 cstate="screen"/>
          <a:srcRect t="2054" b="3954"/>
          <a:stretch>
            <a:fillRect/>
          </a:stretch>
        </p:blipFill>
        <p:spPr>
          <a:xfrm>
            <a:off x="0" y="-1"/>
            <a:ext cx="12192000" cy="6858001"/>
          </a:xfrm>
          <a:prstGeom prst="rect">
            <a:avLst/>
          </a:prstGeom>
        </p:spPr>
      </p:pic>
    </p:spTree>
    <p:custDataLst>
      <p:tags r:id="rId2"/>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 cstate="screen"/>
          <a:srcRect t="2054" b="3954"/>
          <a:stretch>
            <a:fillRect/>
          </a:stretch>
        </p:blipFill>
        <p:spPr>
          <a:xfrm>
            <a:off x="0" y="-1"/>
            <a:ext cx="12192000" cy="6858001"/>
          </a:xfrm>
          <a:prstGeom prst="rect">
            <a:avLst/>
          </a:prstGeom>
        </p:spPr>
      </p:pic>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 cstate="screen"/>
          <a:srcRect t="2054" b="3954"/>
          <a:stretch>
            <a:fillRect/>
          </a:stretch>
        </p:blipFill>
        <p:spPr>
          <a:xfrm>
            <a:off x="0" y="-1"/>
            <a:ext cx="12192000" cy="6858001"/>
          </a:xfrm>
          <a:prstGeom prst="rect">
            <a:avLst/>
          </a:prstGeom>
        </p:spPr>
      </p:pic>
      <p:sp>
        <p:nvSpPr>
          <p:cNvPr id="2" name="文本框 1"/>
          <p:cNvSpPr txBox="1"/>
          <p:nvPr/>
        </p:nvSpPr>
        <p:spPr>
          <a:xfrm>
            <a:off x="541655" y="1097280"/>
            <a:ext cx="4257040" cy="3507740"/>
          </a:xfrm>
          <a:prstGeom prst="rect">
            <a:avLst/>
          </a:prstGeom>
          <a:noFill/>
        </p:spPr>
        <p:txBody>
          <a:bodyPr wrap="square" rtlCol="0">
            <a:spAutoFit/>
          </a:bodyPr>
          <a:p>
            <a:pPr fontAlgn="auto">
              <a:lnSpc>
                <a:spcPct val="150000"/>
              </a:lnSpc>
            </a:pPr>
            <a:r>
              <a:rPr lang="en-US" altLang="zh-CN" sz="2000">
                <a:sym typeface="+mn-ea"/>
              </a:rPr>
              <a:t>    </a:t>
            </a:r>
            <a:r>
              <a:rPr lang="zh-CN" altLang="en-US" sz="1600">
                <a:sym typeface="+mn-ea"/>
              </a:rPr>
              <a:t>李鸿章所处的国家是</a:t>
            </a:r>
            <a:r>
              <a:rPr lang="zh-CN" altLang="en-US" sz="1600" b="1">
                <a:sym typeface="+mn-ea"/>
              </a:rPr>
              <a:t>数千年皇权专制</a:t>
            </a:r>
            <a:r>
              <a:rPr lang="zh-CN" altLang="en-US" sz="1600">
                <a:sym typeface="+mn-ea"/>
              </a:rPr>
              <a:t>的国家，他又恰好赶上这种政体已经成熟，其专制制度达到极点的时代。</a:t>
            </a:r>
            <a:r>
              <a:rPr lang="zh-CN" altLang="en-US" sz="1600"/>
              <a:t>专制政体按照进化的公理逐渐发展成熟，到今天形成完备极致。</a:t>
            </a:r>
            <a:endParaRPr lang="zh-CN" altLang="en-US" sz="1600"/>
          </a:p>
          <a:p>
            <a:pPr fontAlgn="auto">
              <a:lnSpc>
                <a:spcPct val="150000"/>
              </a:lnSpc>
            </a:pPr>
            <a:r>
              <a:rPr lang="zh-CN" altLang="en-US" sz="1600"/>
              <a:t>     中国专制政治的发达有两大重要的原因：</a:t>
            </a:r>
            <a:endParaRPr lang="zh-CN" altLang="en-US" sz="1600"/>
          </a:p>
          <a:p>
            <a:pPr fontAlgn="auto">
              <a:lnSpc>
                <a:spcPct val="150000"/>
              </a:lnSpc>
            </a:pPr>
            <a:r>
              <a:rPr lang="en-US" altLang="zh-CN" sz="1600"/>
              <a:t>     1.</a:t>
            </a:r>
            <a:r>
              <a:rPr lang="zh-CN" altLang="en-US" sz="1600"/>
              <a:t>传统思想的影响</a:t>
            </a:r>
            <a:endParaRPr lang="zh-CN" altLang="en-US" sz="1600"/>
          </a:p>
          <a:p>
            <a:pPr fontAlgn="auto">
              <a:lnSpc>
                <a:spcPct val="150000"/>
              </a:lnSpc>
            </a:pPr>
            <a:r>
              <a:rPr lang="en-US" altLang="zh-CN" sz="1600"/>
              <a:t>     2.</a:t>
            </a:r>
            <a:r>
              <a:rPr lang="zh-CN" altLang="en-US" sz="1600"/>
              <a:t>杰出君主的努力</a:t>
            </a:r>
            <a:endParaRPr lang="zh-CN" altLang="en-US" sz="1600"/>
          </a:p>
          <a:p>
            <a:pPr fontAlgn="auto">
              <a:lnSpc>
                <a:spcPct val="150000"/>
              </a:lnSpc>
            </a:pPr>
            <a:r>
              <a:rPr lang="zh-CN" altLang="en-US" sz="1600">
                <a:sym typeface="+mn-ea"/>
              </a:rPr>
              <a:t>     简而言之：权臣越多，时代越近，权臣越少，权臣的数量和实权专制的消长成比例。</a:t>
            </a:r>
            <a:endParaRPr lang="zh-CN" altLang="en-US" sz="1600">
              <a:sym typeface="+mn-ea"/>
            </a:endParaRPr>
          </a:p>
        </p:txBody>
      </p:sp>
      <p:sp>
        <p:nvSpPr>
          <p:cNvPr id="3" name="文本框 2"/>
          <p:cNvSpPr txBox="1"/>
          <p:nvPr/>
        </p:nvSpPr>
        <p:spPr>
          <a:xfrm>
            <a:off x="5125085" y="986155"/>
            <a:ext cx="6319520" cy="5184775"/>
          </a:xfrm>
          <a:prstGeom prst="rect">
            <a:avLst/>
          </a:prstGeom>
          <a:noFill/>
        </p:spPr>
        <p:txBody>
          <a:bodyPr wrap="square" rtlCol="0">
            <a:spAutoFit/>
          </a:bodyPr>
          <a:p>
            <a:pPr fontAlgn="auto">
              <a:lnSpc>
                <a:spcPct val="150000"/>
              </a:lnSpc>
            </a:pPr>
            <a:r>
              <a:rPr lang="en-US" altLang="zh-CN" b="1"/>
              <a:t> </a:t>
            </a:r>
            <a:r>
              <a:rPr lang="zh-CN" altLang="en-US" sz="1600" b="1"/>
              <a:t>   周朝末年</a:t>
            </a:r>
            <a:r>
              <a:rPr lang="zh-CN" altLang="en-US" sz="1600"/>
              <a:t>周天子的势力衰弱，孔子希望出现一位能力强的帝王来使天下安定，因此对权臣现象感到深恶痛绝，并建立了理论和体系。汉武帝罢黜百家独尊儒术，专门靠这种思想来统治天下，皇帝和臣子地位尊卑明显，天下这时候才开始认为权臣是应该被指责的对象。尔后的两千年，他们都用这种思想来</a:t>
            </a:r>
            <a:r>
              <a:rPr lang="zh-CN" altLang="en-US" sz="1600" b="1"/>
              <a:t>教化民众</a:t>
            </a:r>
            <a:r>
              <a:rPr lang="zh-CN" altLang="en-US" sz="1600"/>
              <a:t>。</a:t>
            </a:r>
            <a:r>
              <a:rPr lang="zh-CN" altLang="en-US" sz="1600" b="1"/>
              <a:t>宋朝</a:t>
            </a:r>
            <a:r>
              <a:rPr lang="zh-CN" altLang="en-US" sz="1600"/>
              <a:t>经过学者弘扬，这种思想根深蒂固，深入人心，消除人心中骄横跋扈的枭雄气概，不做超越儒家忠君思想的事情。</a:t>
            </a:r>
            <a:endParaRPr lang="zh-CN" altLang="en-US" sz="1600"/>
          </a:p>
          <a:p>
            <a:pPr fontAlgn="auto">
              <a:lnSpc>
                <a:spcPct val="150000"/>
              </a:lnSpc>
            </a:pPr>
            <a:endParaRPr lang="zh-CN" altLang="en-US" sz="1600"/>
          </a:p>
          <a:p>
            <a:pPr fontAlgn="auto">
              <a:lnSpc>
                <a:spcPct val="150000"/>
              </a:lnSpc>
            </a:pPr>
            <a:r>
              <a:rPr lang="zh-CN" altLang="en-US" sz="1600"/>
              <a:t>    像蜀汉的</a:t>
            </a:r>
            <a:r>
              <a:rPr lang="zh-CN" altLang="en-US" sz="1600" b="1"/>
              <a:t>诸葛亮</a:t>
            </a:r>
            <a:r>
              <a:rPr lang="zh-CN" altLang="en-US" sz="1600"/>
              <a:t>、唐朝的</a:t>
            </a:r>
            <a:r>
              <a:rPr lang="zh-CN" altLang="en-US" sz="1600" b="1"/>
              <a:t>郭子仪</a:t>
            </a:r>
            <a:r>
              <a:rPr lang="zh-CN" altLang="en-US" sz="1600"/>
              <a:t>、以及近代的</a:t>
            </a:r>
            <a:r>
              <a:rPr lang="zh-CN" altLang="en-US" sz="1600" b="1"/>
              <a:t>曾国藩</a:t>
            </a:r>
            <a:r>
              <a:rPr lang="zh-CN" altLang="en-US" sz="1600"/>
              <a:t>，</a:t>
            </a:r>
            <a:r>
              <a:rPr lang="zh-CN" altLang="en-US" sz="1600" b="1"/>
              <a:t>左宗棠</a:t>
            </a:r>
            <a:r>
              <a:rPr lang="zh-CN" altLang="en-US" sz="1600"/>
              <a:t>以及</a:t>
            </a:r>
            <a:r>
              <a:rPr lang="zh-CN" altLang="en-US" sz="1600" b="1"/>
              <a:t>李鸿章</a:t>
            </a:r>
            <a:r>
              <a:rPr lang="zh-CN" altLang="en-US" sz="1600"/>
              <a:t>都受这种观点影响很深。</a:t>
            </a:r>
            <a:endParaRPr lang="zh-CN" altLang="en-US" sz="1600"/>
          </a:p>
          <a:p>
            <a:pPr fontAlgn="auto">
              <a:lnSpc>
                <a:spcPct val="150000"/>
              </a:lnSpc>
            </a:pPr>
            <a:endParaRPr lang="zh-CN" altLang="en-US" sz="1600"/>
          </a:p>
          <a:p>
            <a:pPr fontAlgn="auto">
              <a:lnSpc>
                <a:spcPct val="150000"/>
              </a:lnSpc>
            </a:pPr>
            <a:r>
              <a:rPr lang="zh-CN" altLang="en-US" sz="1600"/>
              <a:t>    俗话说：</a:t>
            </a:r>
            <a:r>
              <a:rPr lang="zh-CN" altLang="en-US" sz="1600" b="1"/>
              <a:t>做一天和尚撞一天钟</a:t>
            </a:r>
            <a:r>
              <a:rPr lang="zh-CN" altLang="en-US" sz="1600"/>
              <a:t>，满朝官员都是这个主义的拥护者，这种观点不是一朝一夕而是慢慢形成的。</a:t>
            </a:r>
            <a:endParaRPr lang="zh-CN" altLang="en-US" sz="1600"/>
          </a:p>
          <a:p>
            <a:endParaRPr lang="zh-CN" altLang="en-US" sz="1600"/>
          </a:p>
        </p:txBody>
      </p:sp>
      <p:sp>
        <p:nvSpPr>
          <p:cNvPr id="5" name="文本框 4"/>
          <p:cNvSpPr txBox="1"/>
          <p:nvPr/>
        </p:nvSpPr>
        <p:spPr>
          <a:xfrm>
            <a:off x="10755630" y="5924550"/>
            <a:ext cx="1251585" cy="583565"/>
          </a:xfrm>
          <a:prstGeom prst="rect">
            <a:avLst/>
          </a:prstGeom>
          <a:noFill/>
        </p:spPr>
        <p:txBody>
          <a:bodyPr wrap="square" rtlCol="0">
            <a:spAutoFit/>
          </a:bodyPr>
          <a:p>
            <a:r>
              <a:rPr lang="en-US" altLang="zh-CN" sz="3200">
                <a:hlinkClick r:id="rId2" action="ppaction://hlinksldjump"/>
              </a:rPr>
              <a:t>&lt;&lt;&lt;</a:t>
            </a:r>
            <a:endParaRPr lang="en-US" altLang="zh-CN" sz="3200">
              <a:hlinkClick r:id="rId2" action="ppaction://hlinksldjump"/>
            </a:endParaRPr>
          </a:p>
        </p:txBody>
      </p:sp>
      <p:sp>
        <p:nvSpPr>
          <p:cNvPr id="4" name="文本框 3"/>
          <p:cNvSpPr txBox="1"/>
          <p:nvPr/>
        </p:nvSpPr>
        <p:spPr>
          <a:xfrm>
            <a:off x="4406265" y="229870"/>
            <a:ext cx="3079115" cy="368300"/>
          </a:xfrm>
          <a:prstGeom prst="rect">
            <a:avLst/>
          </a:prstGeom>
          <a:noFill/>
        </p:spPr>
        <p:txBody>
          <a:bodyPr wrap="square" rtlCol="0">
            <a:spAutoFit/>
          </a:bodyPr>
          <a:p>
            <a:r>
              <a:rPr lang="zh-CN" altLang="en-US" b="1">
                <a:latin typeface="宋体" panose="02010600030101010101" pitchFamily="2" charset="-122"/>
                <a:ea typeface="宋体" panose="02010600030101010101" pitchFamily="2" charset="-122"/>
                <a:sym typeface="+mn-ea"/>
              </a:rPr>
              <a:t>中国历史与李鸿章的关系</a:t>
            </a:r>
            <a:endParaRPr lang="zh-CN" altLang="en-US" b="1">
              <a:latin typeface="宋体" panose="02010600030101010101" pitchFamily="2" charset="-122"/>
              <a:ea typeface="宋体" panose="02010600030101010101" pitchFamily="2" charset="-122"/>
            </a:endParaRPr>
          </a:p>
        </p:txBody>
      </p:sp>
    </p:spTree>
    <p:custDataLst>
      <p:tags r:id="rId3"/>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 cstate="screen"/>
          <a:srcRect t="2054" b="3954"/>
          <a:stretch>
            <a:fillRect/>
          </a:stretch>
        </p:blipFill>
        <p:spPr>
          <a:xfrm>
            <a:off x="0" y="-1"/>
            <a:ext cx="12192000" cy="6858001"/>
          </a:xfrm>
          <a:prstGeom prst="rect">
            <a:avLst/>
          </a:prstGeom>
        </p:spPr>
      </p:pic>
    </p:spTree>
    <p:custDataLst>
      <p:tags r:id="rId2"/>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 cstate="screen"/>
          <a:srcRect t="2054" b="3954"/>
          <a:stretch>
            <a:fillRect/>
          </a:stretch>
        </p:blipFill>
        <p:spPr>
          <a:xfrm>
            <a:off x="0" y="-1"/>
            <a:ext cx="12192000" cy="6858001"/>
          </a:xfrm>
          <a:prstGeom prst="rect">
            <a:avLst/>
          </a:prstGeom>
        </p:spPr>
      </p:pic>
    </p:spTree>
    <p:custDataLst>
      <p:tags r:id="rId2"/>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 cstate="screen"/>
          <a:srcRect t="2054" b="3954"/>
          <a:stretch>
            <a:fillRect/>
          </a:stretch>
        </p:blipFill>
        <p:spPr>
          <a:xfrm>
            <a:off x="0" y="-1"/>
            <a:ext cx="12192000" cy="6858001"/>
          </a:xfrm>
          <a:prstGeom prst="rect">
            <a:avLst/>
          </a:prstGeom>
        </p:spPr>
      </p:pic>
      <p:sp>
        <p:nvSpPr>
          <p:cNvPr id="2" name="文本框 1"/>
          <p:cNvSpPr txBox="1"/>
          <p:nvPr/>
        </p:nvSpPr>
        <p:spPr>
          <a:xfrm>
            <a:off x="1964055" y="2215515"/>
            <a:ext cx="7729220" cy="1753235"/>
          </a:xfrm>
          <a:prstGeom prst="rect">
            <a:avLst/>
          </a:prstGeom>
          <a:noFill/>
        </p:spPr>
        <p:txBody>
          <a:bodyPr wrap="square" rtlCol="0">
            <a:spAutoFit/>
          </a:bodyPr>
          <a:p>
            <a:r>
              <a:rPr lang="zh-CN" altLang="en-US" sz="3600"/>
              <a:t>九州生气恃风雷，万马齐喑究可哀。</a:t>
            </a:r>
            <a:endParaRPr lang="zh-CN" altLang="en-US" sz="3600"/>
          </a:p>
          <a:p>
            <a:endParaRPr lang="zh-CN" altLang="en-US" sz="3600"/>
          </a:p>
          <a:p>
            <a:r>
              <a:rPr lang="zh-CN" altLang="en-US" sz="3600"/>
              <a:t>我劝天公重抖擞，不拘一格降人才。</a:t>
            </a:r>
            <a:endParaRPr lang="zh-CN" altLang="en-US" sz="3600"/>
          </a:p>
        </p:txBody>
      </p:sp>
    </p:spTree>
    <p:custDataLst>
      <p:tags r:id="rId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 cstate="screen"/>
          <a:srcRect t="2054" b="3954"/>
          <a:stretch>
            <a:fillRect/>
          </a:stretch>
        </p:blipFill>
        <p:spPr>
          <a:xfrm>
            <a:off x="0" y="-1"/>
            <a:ext cx="12192000" cy="6858001"/>
          </a:xfrm>
          <a:prstGeom prst="rect">
            <a:avLst/>
          </a:prstGeom>
        </p:spPr>
      </p:pic>
      <p:sp>
        <p:nvSpPr>
          <p:cNvPr id="2" name="文本框 1"/>
          <p:cNvSpPr txBox="1"/>
          <p:nvPr/>
        </p:nvSpPr>
        <p:spPr>
          <a:xfrm>
            <a:off x="5961380" y="1473200"/>
            <a:ext cx="5871845" cy="5215890"/>
          </a:xfrm>
          <a:prstGeom prst="rect">
            <a:avLst/>
          </a:prstGeom>
          <a:noFill/>
        </p:spPr>
        <p:txBody>
          <a:bodyPr wrap="square" rtlCol="0">
            <a:spAutoFit/>
          </a:bodyPr>
          <a:p>
            <a:pPr fontAlgn="auto">
              <a:lnSpc>
                <a:spcPct val="150000"/>
              </a:lnSpc>
            </a:pPr>
            <a:r>
              <a:rPr lang="en-US" altLang="zh-CN"/>
              <a:t>    </a:t>
            </a:r>
            <a:r>
              <a:rPr lang="zh-CN" altLang="en-US"/>
              <a:t>清朝起源于中国东北地区的一个</a:t>
            </a:r>
            <a:r>
              <a:rPr lang="zh-CN" altLang="en-US" b="1"/>
              <a:t>部落</a:t>
            </a:r>
            <a:r>
              <a:rPr lang="zh-CN" altLang="en-US"/>
              <a:t>，后来逐渐强大起来，入主中原。</a:t>
            </a:r>
            <a:endParaRPr lang="zh-CN" altLang="en-US"/>
          </a:p>
          <a:p>
            <a:pPr fontAlgn="auto">
              <a:lnSpc>
                <a:spcPct val="150000"/>
              </a:lnSpc>
            </a:pPr>
            <a:r>
              <a:rPr lang="zh-CN" altLang="en-US"/>
              <a:t>    平定中原后，形成了中央集权，两百年来，只有满人称为权臣。像鳌拜、和珅、肃顺、端华这些凡是能和从前的权臣比的，都是满人。</a:t>
            </a:r>
            <a:endParaRPr lang="zh-CN" altLang="en-US"/>
          </a:p>
          <a:p>
            <a:pPr fontAlgn="auto">
              <a:lnSpc>
                <a:spcPct val="150000"/>
              </a:lnSpc>
            </a:pPr>
            <a:r>
              <a:rPr lang="zh-CN" altLang="en-US"/>
              <a:t>    除去开国，每次战役如平三藩、平准噶尔、平青海、平回部、平大小金川</a:t>
            </a:r>
            <a:r>
              <a:rPr lang="en-US" altLang="zh-CN"/>
              <a:t>....</a:t>
            </a:r>
            <a:r>
              <a:rPr lang="zh-CN" altLang="en-US"/>
              <a:t>靠的都是八旗兵，任命亲王贝勒或满人大臣做统帅。</a:t>
            </a:r>
            <a:endParaRPr lang="zh-CN" altLang="en-US"/>
          </a:p>
          <a:p>
            <a:pPr fontAlgn="auto">
              <a:lnSpc>
                <a:spcPct val="150000"/>
              </a:lnSpc>
            </a:pPr>
            <a:r>
              <a:rPr lang="zh-CN" altLang="en-US"/>
              <a:t>    在咸丰朝之前</a:t>
            </a:r>
            <a:r>
              <a:rPr lang="zh-CN" altLang="en-US" b="1"/>
              <a:t>汉人</a:t>
            </a:r>
            <a:r>
              <a:rPr lang="zh-CN" altLang="en-US"/>
              <a:t>从来没有担任过重要的文武官职。</a:t>
            </a:r>
            <a:endParaRPr lang="zh-CN" altLang="en-US"/>
          </a:p>
          <a:p>
            <a:endParaRPr lang="zh-CN" altLang="en-US"/>
          </a:p>
          <a:p>
            <a:endParaRPr lang="zh-CN" altLang="en-US"/>
          </a:p>
          <a:p>
            <a:endParaRPr lang="zh-CN" altLang="en-US"/>
          </a:p>
          <a:p>
            <a:r>
              <a:rPr lang="zh-CN" altLang="en-US"/>
              <a:t>  </a:t>
            </a:r>
            <a:endParaRPr lang="zh-CN" altLang="en-US"/>
          </a:p>
          <a:p>
            <a:r>
              <a:rPr lang="zh-CN" altLang="en-US"/>
              <a:t>  </a:t>
            </a:r>
            <a:endParaRPr lang="zh-CN" altLang="en-US"/>
          </a:p>
        </p:txBody>
      </p:sp>
      <p:pic>
        <p:nvPicPr>
          <p:cNvPr id="5" name="图片 4"/>
          <p:cNvPicPr>
            <a:picLocks noChangeAspect="1"/>
          </p:cNvPicPr>
          <p:nvPr/>
        </p:nvPicPr>
        <p:blipFill>
          <a:blip r:embed="rId2"/>
          <a:stretch>
            <a:fillRect/>
          </a:stretch>
        </p:blipFill>
        <p:spPr>
          <a:xfrm>
            <a:off x="260985" y="1393825"/>
            <a:ext cx="5321300" cy="3536950"/>
          </a:xfrm>
          <a:prstGeom prst="rect">
            <a:avLst/>
          </a:prstGeom>
        </p:spPr>
      </p:pic>
      <p:sp>
        <p:nvSpPr>
          <p:cNvPr id="6" name="文本框 5"/>
          <p:cNvSpPr txBox="1"/>
          <p:nvPr/>
        </p:nvSpPr>
        <p:spPr>
          <a:xfrm>
            <a:off x="2112010" y="5033010"/>
            <a:ext cx="2757170" cy="306705"/>
          </a:xfrm>
          <a:prstGeom prst="rect">
            <a:avLst/>
          </a:prstGeom>
          <a:noFill/>
        </p:spPr>
        <p:txBody>
          <a:bodyPr wrap="square" rtlCol="0">
            <a:spAutoFit/>
          </a:bodyPr>
          <a:p>
            <a:r>
              <a:rPr lang="zh-CN" altLang="en-US" sz="1400">
                <a:latin typeface="宋体" panose="02010600030101010101" pitchFamily="2" charset="-122"/>
                <a:ea typeface="宋体" panose="02010600030101010101" pitchFamily="2" charset="-122"/>
              </a:rPr>
              <a:t>清朝版图</a:t>
            </a:r>
            <a:endParaRPr lang="zh-CN" altLang="en-US" sz="1400">
              <a:latin typeface="宋体" panose="02010600030101010101" pitchFamily="2" charset="-122"/>
              <a:ea typeface="宋体" panose="02010600030101010101" pitchFamily="2" charset="-122"/>
            </a:endParaRPr>
          </a:p>
        </p:txBody>
      </p:sp>
      <p:sp>
        <p:nvSpPr>
          <p:cNvPr id="4" name="文本框 3"/>
          <p:cNvSpPr txBox="1"/>
          <p:nvPr/>
        </p:nvSpPr>
        <p:spPr>
          <a:xfrm>
            <a:off x="4416425" y="400685"/>
            <a:ext cx="3079115" cy="368300"/>
          </a:xfrm>
          <a:prstGeom prst="rect">
            <a:avLst/>
          </a:prstGeom>
          <a:noFill/>
        </p:spPr>
        <p:txBody>
          <a:bodyPr wrap="square" rtlCol="0">
            <a:spAutoFit/>
          </a:bodyPr>
          <a:p>
            <a:r>
              <a:rPr lang="zh-CN" altLang="en-US" b="1">
                <a:latin typeface="宋体" panose="02010600030101010101" pitchFamily="2" charset="-122"/>
                <a:ea typeface="宋体" panose="02010600030101010101" pitchFamily="2" charset="-122"/>
                <a:sym typeface="+mn-ea"/>
              </a:rPr>
              <a:t>清朝历史与李鸿章的关系</a:t>
            </a:r>
            <a:endParaRPr lang="zh-CN" altLang="en-US" b="1">
              <a:latin typeface="宋体" panose="02010600030101010101" pitchFamily="2" charset="-122"/>
              <a:ea typeface="宋体" panose="02010600030101010101" pitchFamily="2" charset="-122"/>
            </a:endParaRPr>
          </a:p>
        </p:txBody>
      </p:sp>
    </p:spTree>
    <p:custDataLst>
      <p:tags r:id="rId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 cstate="screen"/>
          <a:srcRect t="2054" b="3954"/>
          <a:stretch>
            <a:fillRect/>
          </a:stretch>
        </p:blipFill>
        <p:spPr>
          <a:xfrm>
            <a:off x="0" y="-1"/>
            <a:ext cx="12192000" cy="6858001"/>
          </a:xfrm>
          <a:prstGeom prst="rect">
            <a:avLst/>
          </a:prstGeom>
        </p:spPr>
      </p:pic>
      <p:sp>
        <p:nvSpPr>
          <p:cNvPr id="2" name="文本框 1"/>
          <p:cNvSpPr txBox="1"/>
          <p:nvPr/>
        </p:nvSpPr>
        <p:spPr>
          <a:xfrm>
            <a:off x="4665980" y="257175"/>
            <a:ext cx="7034530" cy="6600825"/>
          </a:xfrm>
          <a:prstGeom prst="rect">
            <a:avLst/>
          </a:prstGeom>
          <a:noFill/>
        </p:spPr>
        <p:txBody>
          <a:bodyPr wrap="square" rtlCol="0">
            <a:spAutoFit/>
          </a:bodyPr>
          <a:p>
            <a:pPr fontAlgn="auto">
              <a:lnSpc>
                <a:spcPct val="150000"/>
              </a:lnSpc>
            </a:pPr>
            <a:r>
              <a:rPr lang="en-US" altLang="zh-CN">
                <a:sym typeface="+mn-ea"/>
              </a:rPr>
              <a:t>  </a:t>
            </a:r>
            <a:r>
              <a:rPr lang="zh-CN" altLang="en-US">
                <a:sym typeface="+mn-ea"/>
              </a:rPr>
              <a:t>直到</a:t>
            </a:r>
            <a:r>
              <a:rPr lang="zh-CN" altLang="en-US" b="1">
                <a:sym typeface="+mn-ea"/>
              </a:rPr>
              <a:t>金田起义</a:t>
            </a:r>
            <a:r>
              <a:rPr lang="zh-CN" altLang="en-US">
                <a:sym typeface="+mn-ea"/>
              </a:rPr>
              <a:t>，满汉权利开始消长。</a:t>
            </a:r>
            <a:endParaRPr lang="zh-CN" altLang="en-US">
              <a:sym typeface="+mn-ea"/>
            </a:endParaRPr>
          </a:p>
          <a:p>
            <a:pPr fontAlgn="auto">
              <a:lnSpc>
                <a:spcPct val="150000"/>
              </a:lnSpc>
            </a:pPr>
            <a:r>
              <a:rPr lang="zh-CN" altLang="en-US">
                <a:sym typeface="+mn-ea"/>
              </a:rPr>
              <a:t>  等到曾国藩、胡林翼起兵，已经成为平定江南的中坚力量。实际满人不可能一下子相信汉人。</a:t>
            </a:r>
            <a:r>
              <a:rPr lang="zh-CN" altLang="en-US" b="1">
                <a:sym typeface="+mn-ea"/>
              </a:rPr>
              <a:t>曾国藩</a:t>
            </a:r>
            <a:r>
              <a:rPr lang="zh-CN" altLang="en-US">
                <a:sym typeface="+mn-ea"/>
              </a:rPr>
              <a:t>和文官搞好关系，每次上报军功都把功记在文官头上，捷报需文官认可才可上奏，这种谦让的态度固然可敬，但这份苦心也确实可悲。曾国藩打下南京后，每天战战兢兢，如芒在背。就连曾国藩这样精于人情世故的人还要在这方面担心，更何况李鸿章的自信还比不上曾国藩。</a:t>
            </a:r>
            <a:r>
              <a:rPr lang="zh-CN" altLang="en-US" b="1">
                <a:sym typeface="+mn-ea"/>
              </a:rPr>
              <a:t>李鸿章</a:t>
            </a:r>
            <a:r>
              <a:rPr lang="zh-CN" altLang="en-US">
                <a:sym typeface="+mn-ea"/>
              </a:rPr>
              <a:t>的地位比起霍光、曹操、张居正和欧洲君主立宪大臣之所以不一样，是时势的原因。</a:t>
            </a:r>
            <a:endParaRPr lang="zh-CN" altLang="en-US">
              <a:sym typeface="+mn-ea"/>
            </a:endParaRPr>
          </a:p>
          <a:p>
            <a:pPr fontAlgn="auto">
              <a:lnSpc>
                <a:spcPct val="150000"/>
              </a:lnSpc>
            </a:pPr>
            <a:r>
              <a:rPr lang="zh-CN" altLang="en-US">
                <a:sym typeface="+mn-ea"/>
              </a:rPr>
              <a:t>  李鸿章</a:t>
            </a:r>
            <a:r>
              <a:rPr lang="zh-CN" altLang="en-US" b="1">
                <a:sym typeface="+mn-ea"/>
              </a:rPr>
              <a:t>历任官职</a:t>
            </a:r>
            <a:r>
              <a:rPr lang="zh-CN" altLang="en-US">
                <a:sym typeface="+mn-ea"/>
              </a:rPr>
              <a:t>大学士、北洋大臣、总理衙门大臣、商务大臣、江苏巡抚、湖广总督、两江总督、两广总督、直隶总督。表面上看可以称得上位极人臣，但从雍正以来政府实际权力都掌握在</a:t>
            </a:r>
            <a:r>
              <a:rPr lang="zh-CN" altLang="en-US" b="1">
                <a:sym typeface="+mn-ea"/>
              </a:rPr>
              <a:t>军机大臣</a:t>
            </a:r>
            <a:r>
              <a:rPr lang="zh-CN" altLang="en-US">
                <a:sym typeface="+mn-ea"/>
              </a:rPr>
              <a:t>手里，因此对国家政治上的正确举措与失误，军机大臣要负大部分的责任，要把近四十年来政策上的事物都归结到李鸿章一个人身上，有些事也是不可取的。</a:t>
            </a:r>
            <a:endParaRPr lang="zh-CN" altLang="en-US"/>
          </a:p>
          <a:p>
            <a:r>
              <a:rPr lang="zh-CN" altLang="en-US"/>
              <a:t>  </a:t>
            </a:r>
            <a:endParaRPr lang="zh-CN" altLang="en-US"/>
          </a:p>
        </p:txBody>
      </p:sp>
      <p:pic>
        <p:nvPicPr>
          <p:cNvPr id="4" name="图片 3"/>
          <p:cNvPicPr>
            <a:picLocks noChangeAspect="1"/>
          </p:cNvPicPr>
          <p:nvPr/>
        </p:nvPicPr>
        <p:blipFill>
          <a:blip r:embed="rId2"/>
          <a:stretch>
            <a:fillRect/>
          </a:stretch>
        </p:blipFill>
        <p:spPr>
          <a:xfrm>
            <a:off x="466725" y="502920"/>
            <a:ext cx="3733165" cy="4369435"/>
          </a:xfrm>
          <a:prstGeom prst="rect">
            <a:avLst/>
          </a:prstGeom>
        </p:spPr>
      </p:pic>
      <p:sp>
        <p:nvSpPr>
          <p:cNvPr id="5" name="文本框 4"/>
          <p:cNvSpPr txBox="1"/>
          <p:nvPr/>
        </p:nvSpPr>
        <p:spPr>
          <a:xfrm>
            <a:off x="1878330" y="4935220"/>
            <a:ext cx="1735455" cy="368300"/>
          </a:xfrm>
          <a:prstGeom prst="rect">
            <a:avLst/>
          </a:prstGeom>
          <a:noFill/>
        </p:spPr>
        <p:txBody>
          <a:bodyPr wrap="square" rtlCol="0">
            <a:spAutoFit/>
          </a:bodyPr>
          <a:p>
            <a:r>
              <a:rPr lang="zh-CN" altLang="en-US"/>
              <a:t>曾国藩</a:t>
            </a:r>
            <a:endParaRPr lang="zh-CN" altLang="en-US"/>
          </a:p>
        </p:txBody>
      </p:sp>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 cstate="screen"/>
          <a:srcRect t="2054" b="3954"/>
          <a:stretch>
            <a:fillRect/>
          </a:stretch>
        </p:blipFill>
        <p:spPr>
          <a:xfrm>
            <a:off x="0" y="-1"/>
            <a:ext cx="12192000" cy="6858001"/>
          </a:xfrm>
          <a:prstGeom prst="rect">
            <a:avLst/>
          </a:prstGeom>
        </p:spPr>
      </p:pic>
      <p:pic>
        <p:nvPicPr>
          <p:cNvPr id="2" name="图片 1"/>
          <p:cNvPicPr>
            <a:picLocks noChangeAspect="1"/>
          </p:cNvPicPr>
          <p:nvPr/>
        </p:nvPicPr>
        <p:blipFill>
          <a:blip r:embed="rId2"/>
          <a:stretch>
            <a:fillRect/>
          </a:stretch>
        </p:blipFill>
        <p:spPr>
          <a:xfrm>
            <a:off x="460375" y="581025"/>
            <a:ext cx="4242435" cy="5495925"/>
          </a:xfrm>
          <a:prstGeom prst="rect">
            <a:avLst/>
          </a:prstGeom>
        </p:spPr>
      </p:pic>
      <p:sp>
        <p:nvSpPr>
          <p:cNvPr id="3" name="文本框 2"/>
          <p:cNvSpPr txBox="1"/>
          <p:nvPr/>
        </p:nvSpPr>
        <p:spPr>
          <a:xfrm>
            <a:off x="5370195" y="758825"/>
            <a:ext cx="6299200" cy="5077460"/>
          </a:xfrm>
          <a:prstGeom prst="rect">
            <a:avLst/>
          </a:prstGeom>
          <a:noFill/>
        </p:spPr>
        <p:txBody>
          <a:bodyPr wrap="square" rtlCol="0">
            <a:spAutoFit/>
          </a:bodyPr>
          <a:p>
            <a:r>
              <a:rPr lang="en-US" altLang="zh-CN"/>
              <a:t>    </a:t>
            </a:r>
            <a:r>
              <a:rPr lang="zh-CN" altLang="en-US"/>
              <a:t>李鸿章环游欧洲之时，在德国见到首相</a:t>
            </a:r>
            <a:r>
              <a:rPr lang="zh-CN" altLang="en-US" b="1"/>
              <a:t>俾斯麦</a:t>
            </a:r>
            <a:r>
              <a:rPr lang="zh-CN" altLang="en-US"/>
              <a:t>，问他说如果一个做大臣的想要给国家尽力办事，但朝廷上下所有人的意见都与他不合，合起来拉他后腿，在这样的情况下他还想按自己的想法办事，该怎么办呢？</a:t>
            </a:r>
            <a:endParaRPr lang="zh-CN" altLang="en-US"/>
          </a:p>
          <a:p>
            <a:endParaRPr lang="zh-CN" altLang="en-US"/>
          </a:p>
          <a:p>
            <a:r>
              <a:rPr lang="zh-CN" altLang="en-US"/>
              <a:t>    俾斯麦说，最重要的是得到皇帝的支持，有他的支持就能独揽大权，还有什么大事办不了？</a:t>
            </a:r>
            <a:endParaRPr lang="zh-CN" altLang="en-US"/>
          </a:p>
          <a:p>
            <a:endParaRPr lang="zh-CN" altLang="en-US"/>
          </a:p>
          <a:p>
            <a:r>
              <a:rPr lang="zh-CN" altLang="en-US"/>
              <a:t>    李鸿章说，比如现在有一个大臣，他的君主无论谁的话都听，君主身边的大臣、侍从经常</a:t>
            </a:r>
            <a:r>
              <a:rPr lang="zh-CN" altLang="en-US" b="1"/>
              <a:t>狐假虎威</a:t>
            </a:r>
            <a:r>
              <a:rPr lang="zh-CN" altLang="en-US"/>
              <a:t>，借君主的名义干涉大事。要是这样，大臣该怎么办呢？</a:t>
            </a:r>
            <a:endParaRPr lang="zh-CN" altLang="en-US"/>
          </a:p>
          <a:p>
            <a:endParaRPr lang="zh-CN" altLang="en-US"/>
          </a:p>
          <a:p>
            <a:r>
              <a:rPr lang="zh-CN" altLang="en-US"/>
              <a:t>    俾斯麦想了很久才说，一个大臣假如用真心操劳国事，估计没有不被君主体谅的，唯独在</a:t>
            </a:r>
            <a:r>
              <a:rPr lang="zh-CN" altLang="en-US" b="1"/>
              <a:t>妇人女子</a:t>
            </a:r>
            <a:r>
              <a:rPr lang="zh-CN" altLang="en-US"/>
              <a:t>手底办事就不好说了。</a:t>
            </a:r>
            <a:endParaRPr lang="zh-CN" altLang="en-US"/>
          </a:p>
          <a:p>
            <a:endParaRPr lang="zh-CN" altLang="en-US"/>
          </a:p>
          <a:p>
            <a:r>
              <a:rPr lang="zh-CN" altLang="en-US"/>
              <a:t>    李鸿章听了这话沉默不语。</a:t>
            </a:r>
            <a:endParaRPr lang="zh-CN" altLang="en-US"/>
          </a:p>
          <a:p>
            <a:endParaRPr lang="zh-CN" altLang="en-US"/>
          </a:p>
        </p:txBody>
      </p:sp>
      <p:sp>
        <p:nvSpPr>
          <p:cNvPr id="4" name="文本框 3"/>
          <p:cNvSpPr txBox="1"/>
          <p:nvPr/>
        </p:nvSpPr>
        <p:spPr>
          <a:xfrm>
            <a:off x="1745615" y="6076950"/>
            <a:ext cx="2164080" cy="306705"/>
          </a:xfrm>
          <a:prstGeom prst="rect">
            <a:avLst/>
          </a:prstGeom>
          <a:noFill/>
        </p:spPr>
        <p:txBody>
          <a:bodyPr wrap="square" rtlCol="0">
            <a:spAutoFit/>
          </a:bodyPr>
          <a:p>
            <a:r>
              <a:rPr lang="zh-CN" altLang="en-US" sz="1400"/>
              <a:t>李鸿章和俾斯麦</a:t>
            </a:r>
            <a:endParaRPr lang="zh-CN" altLang="en-US" sz="1400"/>
          </a:p>
        </p:txBody>
      </p:sp>
    </p:spTree>
    <p:custDataLst>
      <p:tags r:id="rId3"/>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 cstate="screen"/>
          <a:srcRect t="2054" b="3954"/>
          <a:stretch>
            <a:fillRect/>
          </a:stretch>
        </p:blipFill>
        <p:spPr>
          <a:xfrm>
            <a:off x="0" y="-1"/>
            <a:ext cx="12192000" cy="6858001"/>
          </a:xfrm>
          <a:prstGeom prst="rect">
            <a:avLst/>
          </a:prstGeom>
        </p:spPr>
      </p:pic>
      <p:pic>
        <p:nvPicPr>
          <p:cNvPr id="2" name="图片 1"/>
          <p:cNvPicPr>
            <a:picLocks noChangeAspect="1"/>
          </p:cNvPicPr>
          <p:nvPr/>
        </p:nvPicPr>
        <p:blipFill>
          <a:blip r:embed="rId2"/>
          <a:stretch>
            <a:fillRect/>
          </a:stretch>
        </p:blipFill>
        <p:spPr>
          <a:xfrm>
            <a:off x="376555" y="279400"/>
            <a:ext cx="4495800" cy="5186680"/>
          </a:xfrm>
          <a:prstGeom prst="rect">
            <a:avLst/>
          </a:prstGeom>
        </p:spPr>
      </p:pic>
      <p:sp>
        <p:nvSpPr>
          <p:cNvPr id="4" name="文本框 3"/>
          <p:cNvSpPr txBox="1"/>
          <p:nvPr/>
        </p:nvSpPr>
        <p:spPr>
          <a:xfrm>
            <a:off x="1755775" y="5576570"/>
            <a:ext cx="2164080" cy="306705"/>
          </a:xfrm>
          <a:prstGeom prst="rect">
            <a:avLst/>
          </a:prstGeom>
          <a:noFill/>
        </p:spPr>
        <p:txBody>
          <a:bodyPr wrap="square" rtlCol="0">
            <a:spAutoFit/>
          </a:bodyPr>
          <a:p>
            <a:r>
              <a:rPr lang="zh-CN" altLang="en-US" sz="1400"/>
              <a:t>李鸿章和俾斯麦</a:t>
            </a:r>
            <a:endParaRPr lang="zh-CN" altLang="en-US" sz="1400"/>
          </a:p>
        </p:txBody>
      </p:sp>
      <p:sp>
        <p:nvSpPr>
          <p:cNvPr id="3" name="文本框 2"/>
          <p:cNvSpPr txBox="1"/>
          <p:nvPr/>
        </p:nvSpPr>
        <p:spPr>
          <a:xfrm>
            <a:off x="5473065" y="395605"/>
            <a:ext cx="5798820" cy="5077460"/>
          </a:xfrm>
          <a:prstGeom prst="rect">
            <a:avLst/>
          </a:prstGeom>
          <a:noFill/>
        </p:spPr>
        <p:txBody>
          <a:bodyPr wrap="square" rtlCol="0">
            <a:spAutoFit/>
          </a:bodyPr>
          <a:p>
            <a:pPr fontAlgn="auto">
              <a:lnSpc>
                <a:spcPct val="150000"/>
              </a:lnSpc>
            </a:pPr>
            <a:r>
              <a:rPr lang="en-US" altLang="zh-CN"/>
              <a:t>  </a:t>
            </a:r>
            <a:r>
              <a:rPr lang="zh-CN" altLang="en-US"/>
              <a:t>几十年来和李鸿章共事的这些人，都不是和李鸿章同心协力、同见识、同信仰的人，还有一些唯唯诺诺只会奉旨办事的</a:t>
            </a:r>
            <a:r>
              <a:rPr lang="zh-CN" altLang="en-US" b="1"/>
              <a:t>军机大臣</a:t>
            </a:r>
            <a:r>
              <a:rPr lang="zh-CN" altLang="en-US"/>
              <a:t>掺杂其中。</a:t>
            </a:r>
            <a:endParaRPr lang="zh-CN" altLang="en-US"/>
          </a:p>
          <a:p>
            <a:pPr fontAlgn="auto">
              <a:lnSpc>
                <a:spcPct val="150000"/>
              </a:lnSpc>
            </a:pPr>
            <a:endParaRPr lang="zh-CN" altLang="en-US"/>
          </a:p>
          <a:p>
            <a:pPr fontAlgn="auto">
              <a:lnSpc>
                <a:spcPct val="150000"/>
              </a:lnSpc>
            </a:pPr>
            <a:r>
              <a:rPr lang="zh-CN" altLang="en-US"/>
              <a:t>  </a:t>
            </a:r>
            <a:r>
              <a:rPr lang="zh-CN" altLang="en-US" b="1"/>
              <a:t>梁启超</a:t>
            </a:r>
            <a:r>
              <a:rPr lang="en-US" altLang="zh-CN"/>
              <a:t>——</a:t>
            </a:r>
            <a:r>
              <a:rPr lang="zh-CN" altLang="en-US"/>
              <a:t>即使李鸿章真的有实权，也敢断言他所取得的成就也绝不会大大超过现在。为什么呢？李鸿章本来是个没有学识的人，加入他真的是个豪杰，那么凭他所取得的地位，怎么会无法取得更高的成就，在天下培植自己的势力，来推广自己的政策呢？国人把罪责怪罪于李鸿章固然没什么可同情的，但那些</a:t>
            </a:r>
            <a:r>
              <a:rPr lang="zh-CN" altLang="en-US" b="1"/>
              <a:t>执政误国</a:t>
            </a:r>
            <a:r>
              <a:rPr lang="zh-CN" altLang="en-US"/>
              <a:t>的内阁大臣反倒有理由逃脱罪责，而我中国四亿国民中那些放弃国民责任的人也将无法认清他们的罪责。</a:t>
            </a:r>
            <a:endParaRPr lang="zh-CN" altLang="en-US"/>
          </a:p>
        </p:txBody>
      </p:sp>
      <p:sp>
        <p:nvSpPr>
          <p:cNvPr id="5" name="文本框 4"/>
          <p:cNvSpPr txBox="1"/>
          <p:nvPr/>
        </p:nvSpPr>
        <p:spPr>
          <a:xfrm>
            <a:off x="10550525" y="5883275"/>
            <a:ext cx="960120" cy="583565"/>
          </a:xfrm>
          <a:prstGeom prst="rect">
            <a:avLst/>
          </a:prstGeom>
          <a:noFill/>
        </p:spPr>
        <p:txBody>
          <a:bodyPr wrap="square" rtlCol="0">
            <a:spAutoFit/>
          </a:bodyPr>
          <a:p>
            <a:r>
              <a:rPr lang="en-US" altLang="zh-CN" sz="3200">
                <a:hlinkClick r:id="rId3" tooltip="" action="ppaction://hlinksldjump"/>
              </a:rPr>
              <a:t>&lt;&lt;&lt;</a:t>
            </a:r>
            <a:endParaRPr lang="en-US" altLang="zh-CN" sz="3200"/>
          </a:p>
        </p:txBody>
      </p:sp>
    </p:spTree>
    <p:custDataLst>
      <p:tags r:id="rId4"/>
    </p:custDataLst>
  </p:cSld>
  <p:clrMapOvr>
    <a:masterClrMapping/>
  </p:clrMapOvr>
</p:sld>
</file>

<file path=ppt/tags/tag1.xml><?xml version="1.0" encoding="utf-8"?>
<p:tagLst xmlns:p="http://schemas.openxmlformats.org/presentationml/2006/main">
  <p:tag name="KSO_WM_TAG_VERSION" val="1.0"/>
  <p:tag name="KSO_WM_TEMPLATE_CATEGORY" val="custom"/>
  <p:tag name="KSO_WM_TEMPLATE_INDEX" val="20184553"/>
</p:tagLst>
</file>

<file path=ppt/tags/tag10.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11.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12.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13.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14.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15.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16.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17.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18.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19.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2.xml><?xml version="1.0" encoding="utf-8"?>
<p:tagLst xmlns:p="http://schemas.openxmlformats.org/presentationml/2006/main">
  <p:tag name="KSO_WM_TAG_VERSION" val="1.0"/>
  <p:tag name="KSO_WM_TEMPLATE_CATEGORY" val="custom"/>
  <p:tag name="KSO_WM_TEMPLATE_INDEX" val="20184553"/>
</p:tagLst>
</file>

<file path=ppt/tags/tag20.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21.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22.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23.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24.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25.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26.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27.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28.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29.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3.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ags/tag30.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31.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32.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33.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34.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35.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36.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37.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38.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39.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4.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40.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41.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42.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43.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44.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45.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46.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47.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48.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49.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5.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50.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51.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52.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53.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54.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55.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6.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7.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8.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9.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heme/theme1.xml><?xml version="1.0" encoding="utf-8"?>
<a:theme xmlns:a="http://schemas.openxmlformats.org/drawingml/2006/main" name="Office 主题">
  <a:themeElements>
    <a:clrScheme name="自定义 214">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10799</Words>
  <Application>WPS 演示</Application>
  <PresentationFormat>宽屏</PresentationFormat>
  <Paragraphs>484</Paragraphs>
  <Slides>52</Slides>
  <Notes>31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52</vt:i4>
      </vt:variant>
    </vt:vector>
  </HeadingPairs>
  <TitlesOfParts>
    <vt:vector size="63" baseType="lpstr">
      <vt:lpstr>Arial</vt:lpstr>
      <vt:lpstr>宋体</vt:lpstr>
      <vt:lpstr>Wingdings</vt:lpstr>
      <vt:lpstr>黑体</vt:lpstr>
      <vt:lpstr>华文中宋</vt:lpstr>
      <vt:lpstr>Calibri</vt:lpstr>
      <vt:lpstr>微软雅黑</vt:lpstr>
      <vt:lpstr>Wingdings</vt:lpstr>
      <vt:lpstr>Arial Unicode MS</vt:lpstr>
      <vt:lpstr>楷体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倾城</cp:lastModifiedBy>
  <cp:revision>66</cp:revision>
  <dcterms:created xsi:type="dcterms:W3CDTF">2018-03-01T02:03:00Z</dcterms:created>
  <dcterms:modified xsi:type="dcterms:W3CDTF">2018-09-28T16:02:36Z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